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avi" ContentType="video/avi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348" r:id="rId4"/>
    <p:sldId id="344" r:id="rId5"/>
    <p:sldId id="258" r:id="rId6"/>
    <p:sldId id="268" r:id="rId7"/>
    <p:sldId id="336" r:id="rId8"/>
    <p:sldId id="321" r:id="rId9"/>
    <p:sldId id="343" r:id="rId10"/>
    <p:sldId id="352" r:id="rId11"/>
    <p:sldId id="263" r:id="rId12"/>
    <p:sldId id="303" r:id="rId13"/>
    <p:sldId id="304" r:id="rId14"/>
    <p:sldId id="305" r:id="rId15"/>
    <p:sldId id="308" r:id="rId16"/>
    <p:sldId id="310" r:id="rId17"/>
    <p:sldId id="311" r:id="rId18"/>
    <p:sldId id="273" r:id="rId19"/>
    <p:sldId id="282" r:id="rId20"/>
    <p:sldId id="284" r:id="rId21"/>
    <p:sldId id="315" r:id="rId22"/>
    <p:sldId id="298" r:id="rId23"/>
    <p:sldId id="299" r:id="rId24"/>
    <p:sldId id="300" r:id="rId25"/>
    <p:sldId id="275" r:id="rId26"/>
    <p:sldId id="316" r:id="rId27"/>
    <p:sldId id="337" r:id="rId28"/>
    <p:sldId id="341" r:id="rId29"/>
    <p:sldId id="318" r:id="rId30"/>
    <p:sldId id="330" r:id="rId31"/>
    <p:sldId id="319" r:id="rId32"/>
    <p:sldId id="339" r:id="rId33"/>
    <p:sldId id="345" r:id="rId34"/>
    <p:sldId id="350" r:id="rId35"/>
    <p:sldId id="351" r:id="rId36"/>
    <p:sldId id="276" r:id="rId37"/>
    <p:sldId id="323" r:id="rId38"/>
    <p:sldId id="340" r:id="rId39"/>
    <p:sldId id="312" r:id="rId40"/>
    <p:sldId id="301" r:id="rId41"/>
    <p:sldId id="302" r:id="rId42"/>
    <p:sldId id="280" r:id="rId43"/>
    <p:sldId id="349" r:id="rId44"/>
    <p:sldId id="331" r:id="rId45"/>
    <p:sldId id="332" r:id="rId46"/>
    <p:sldId id="333" r:id="rId47"/>
    <p:sldId id="324" r:id="rId48"/>
    <p:sldId id="327" r:id="rId49"/>
    <p:sldId id="326" r:id="rId50"/>
    <p:sldId id="325" r:id="rId51"/>
    <p:sldId id="313" r:id="rId52"/>
    <p:sldId id="334" r:id="rId53"/>
    <p:sldId id="317" r:id="rId54"/>
    <p:sldId id="338" r:id="rId55"/>
    <p:sldId id="335" r:id="rId56"/>
    <p:sldId id="328" r:id="rId57"/>
    <p:sldId id="329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11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52" autoAdjust="0"/>
    <p:restoredTop sz="94660" autoAdjust="0"/>
  </p:normalViewPr>
  <p:slideViewPr>
    <p:cSldViewPr>
      <p:cViewPr>
        <p:scale>
          <a:sx n="70" d="100"/>
          <a:sy n="70" d="100"/>
        </p:scale>
        <p:origin x="-1032" y="-2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12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34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0E962-057B-4236-9A16-172C71336FE2}" type="datetimeFigureOut">
              <a:rPr lang="en-US" smtClean="0"/>
              <a:t>3/26/2013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D2D75-A652-4EBC-81F9-B2236F5FE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076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0E962-057B-4236-9A16-172C71336FE2}" type="datetimeFigureOut">
              <a:rPr lang="en-US" smtClean="0"/>
              <a:t>3/26/2013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D2D75-A652-4EBC-81F9-B2236F5FE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330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0E962-057B-4236-9A16-172C71336FE2}" type="datetimeFigureOut">
              <a:rPr lang="en-US" smtClean="0"/>
              <a:t>3/26/2013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D2D75-A652-4EBC-81F9-B2236F5FE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234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0E962-057B-4236-9A16-172C71336FE2}" type="datetimeFigureOut">
              <a:rPr lang="en-US" smtClean="0"/>
              <a:t>3/26/2013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D2D75-A652-4EBC-81F9-B2236F5FE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02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0E962-057B-4236-9A16-172C71336FE2}" type="datetimeFigureOut">
              <a:rPr lang="en-US" smtClean="0"/>
              <a:t>3/26/2013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D2D75-A652-4EBC-81F9-B2236F5FE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893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0E962-057B-4236-9A16-172C71336FE2}" type="datetimeFigureOut">
              <a:rPr lang="en-US" smtClean="0"/>
              <a:t>3/26/2013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D2D75-A652-4EBC-81F9-B2236F5FE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612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0E962-057B-4236-9A16-172C71336FE2}" type="datetimeFigureOut">
              <a:rPr lang="en-US" smtClean="0"/>
              <a:t>3/26/2013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D2D75-A652-4EBC-81F9-B2236F5FE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92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0E962-057B-4236-9A16-172C71336FE2}" type="datetimeFigureOut">
              <a:rPr lang="en-US" smtClean="0"/>
              <a:t>3/26/2013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D2D75-A652-4EBC-81F9-B2236F5FE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202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0E962-057B-4236-9A16-172C71336FE2}" type="datetimeFigureOut">
              <a:rPr lang="en-US" smtClean="0"/>
              <a:t>3/26/2013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D2D75-A652-4EBC-81F9-B2236F5FE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5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0E962-057B-4236-9A16-172C71336FE2}" type="datetimeFigureOut">
              <a:rPr lang="en-US" smtClean="0"/>
              <a:t>3/26/2013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D2D75-A652-4EBC-81F9-B2236F5FE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930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0E962-057B-4236-9A16-172C71336FE2}" type="datetimeFigureOut">
              <a:rPr lang="en-US" smtClean="0"/>
              <a:t>3/26/2013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D2D75-A652-4EBC-81F9-B2236F5FE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004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50E962-057B-4236-9A16-172C71336FE2}" type="datetimeFigureOut">
              <a:rPr lang="en-US" smtClean="0"/>
              <a:t>3/26/2013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D2D75-A652-4EBC-81F9-B2236F5FE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40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00.png"/><Relationship Id="rId7" Type="http://schemas.openxmlformats.org/officeDocument/2006/relationships/image" Target="../media/image240.png"/><Relationship Id="rId12" Type="http://schemas.openxmlformats.org/officeDocument/2006/relationships/image" Target="../media/image27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300.png"/><Relationship Id="rId5" Type="http://schemas.openxmlformats.org/officeDocument/2006/relationships/image" Target="../media/image250.png"/><Relationship Id="rId10" Type="http://schemas.openxmlformats.org/officeDocument/2006/relationships/image" Target="../media/image290.png"/><Relationship Id="rId4" Type="http://schemas.openxmlformats.org/officeDocument/2006/relationships/image" Target="../media/image241.png"/><Relationship Id="rId9" Type="http://schemas.openxmlformats.org/officeDocument/2006/relationships/image" Target="../media/image2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gif"/><Relationship Id="rId4" Type="http://schemas.openxmlformats.org/officeDocument/2006/relationships/image" Target="../media/image4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480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image" Target="../media/image480.png"/><Relationship Id="rId5" Type="http://schemas.openxmlformats.org/officeDocument/2006/relationships/image" Target="../media/image56.jp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5" Type="http://schemas.openxmlformats.org/officeDocument/2006/relationships/image" Target="../media/image580.png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5" Type="http://schemas.openxmlformats.org/officeDocument/2006/relationships/image" Target="../media/image580.png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6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lympusmicro.com/" TargetMode="External"/><Relationship Id="rId7" Type="http://schemas.openxmlformats.org/officeDocument/2006/relationships/hyperlink" Target="http://3doptics.mit.edu/website/home" TargetMode="External"/><Relationship Id="rId2" Type="http://schemas.openxmlformats.org/officeDocument/2006/relationships/hyperlink" Target="http://www.microscopyu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ight.ece.illinois.edu/" TargetMode="External"/><Relationship Id="rId5" Type="http://schemas.openxmlformats.org/officeDocument/2006/relationships/hyperlink" Target="http://www.bioeng.nus.edu.sg/optbioimaging/colin/research.asp" TargetMode="External"/><Relationship Id="rId4" Type="http://schemas.openxmlformats.org/officeDocument/2006/relationships/hyperlink" Target="http://www.leica-microsystems.com/science-lab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0.png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0007" y="-1"/>
            <a:ext cx="10276247" cy="68557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304800"/>
            <a:ext cx="7772400" cy="1470025"/>
          </a:xfrm>
        </p:spPr>
        <p:txBody>
          <a:bodyPr/>
          <a:lstStyle/>
          <a:p>
            <a:r>
              <a:rPr lang="en-US" b="1" dirty="0" smtClean="0"/>
              <a:t>Phase contrast and DIC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918579" y="5486400"/>
            <a:ext cx="3200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</a:rPr>
              <a:t>Gerd</a:t>
            </a:r>
            <a:r>
              <a:rPr lang="en-US" sz="1400" b="1" dirty="0">
                <a:solidFill>
                  <a:schemeClr val="bg1"/>
                </a:solidFill>
              </a:rPr>
              <a:t> A. </a:t>
            </a:r>
            <a:r>
              <a:rPr lang="en-US" sz="1400" b="1" dirty="0" smtClean="0">
                <a:solidFill>
                  <a:schemeClr val="bg1"/>
                </a:solidFill>
              </a:rPr>
              <a:t>Guenther</a:t>
            </a:r>
          </a:p>
          <a:p>
            <a:r>
              <a:rPr lang="en-US" sz="1400" b="1" dirty="0" smtClean="0">
                <a:solidFill>
                  <a:schemeClr val="bg1"/>
                </a:solidFill>
              </a:rPr>
              <a:t>2011 Honorable Mention</a:t>
            </a:r>
          </a:p>
          <a:p>
            <a:r>
              <a:rPr lang="en-US" sz="1400" b="1" dirty="0" smtClean="0">
                <a:solidFill>
                  <a:schemeClr val="bg1"/>
                </a:solidFill>
              </a:rPr>
              <a:t>Nikon Small World </a:t>
            </a:r>
            <a:r>
              <a:rPr lang="en-US" sz="1400" b="1" dirty="0" err="1" smtClean="0">
                <a:solidFill>
                  <a:schemeClr val="bg1"/>
                </a:solidFill>
              </a:rPr>
              <a:t>photomicrograhy</a:t>
            </a:r>
            <a:r>
              <a:rPr lang="en-US" sz="1400" b="1" dirty="0" smtClean="0">
                <a:solidFill>
                  <a:schemeClr val="bg1"/>
                </a:solidFill>
              </a:rPr>
              <a:t> competition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Image of </a:t>
            </a:r>
            <a:r>
              <a:rPr lang="en-US" sz="1400" b="1" dirty="0" smtClean="0">
                <a:solidFill>
                  <a:schemeClr val="bg1"/>
                </a:solidFill>
              </a:rPr>
              <a:t>a </a:t>
            </a:r>
            <a:r>
              <a:rPr lang="en-US" sz="1400" b="1" dirty="0">
                <a:solidFill>
                  <a:schemeClr val="bg1"/>
                </a:solidFill>
              </a:rPr>
              <a:t>freshwater </a:t>
            </a:r>
            <a:r>
              <a:rPr lang="en-US" sz="1400" b="1" dirty="0" smtClean="0">
                <a:solidFill>
                  <a:schemeClr val="bg1"/>
                </a:solidFill>
              </a:rPr>
              <a:t>ciliate.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47800" y="1371600"/>
            <a:ext cx="320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Ryan McGorty, UCSF</a:t>
            </a:r>
          </a:p>
          <a:p>
            <a:r>
              <a:rPr lang="en-US" sz="2400" b="1" dirty="0" smtClean="0"/>
              <a:t>2013 March 25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881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92"/>
    </mc:Choice>
    <mc:Fallback xmlns="">
      <p:transition spd="slow" advTm="12292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18" r="11973" b="10727"/>
          <a:stretch/>
        </p:blipFill>
        <p:spPr>
          <a:xfrm>
            <a:off x="0" y="730341"/>
            <a:ext cx="5199797" cy="276348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971800" y="1447800"/>
            <a:ext cx="457200" cy="1194452"/>
            <a:chOff x="4533900" y="3388483"/>
            <a:chExt cx="800100" cy="1809776"/>
          </a:xfrm>
        </p:grpSpPr>
        <p:sp>
          <p:nvSpPr>
            <p:cNvPr id="13" name="Bent-Up Arrow 12"/>
            <p:cNvSpPr/>
            <p:nvPr/>
          </p:nvSpPr>
          <p:spPr>
            <a:xfrm>
              <a:off x="4533900" y="4664859"/>
              <a:ext cx="228600" cy="533400"/>
            </a:xfrm>
            <a:prstGeom prst="bentUp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Bent-Up Arrow 13"/>
            <p:cNvSpPr/>
            <p:nvPr/>
          </p:nvSpPr>
          <p:spPr>
            <a:xfrm flipV="1">
              <a:off x="4533900" y="3388483"/>
              <a:ext cx="225552" cy="530352"/>
            </a:xfrm>
            <a:prstGeom prst="bent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Plus 14"/>
            <p:cNvSpPr/>
            <p:nvPr/>
          </p:nvSpPr>
          <p:spPr>
            <a:xfrm>
              <a:off x="4533900" y="4073652"/>
              <a:ext cx="381000" cy="381000"/>
            </a:xfrm>
            <a:prstGeom prst="mathPlus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Equal 15"/>
            <p:cNvSpPr/>
            <p:nvPr/>
          </p:nvSpPr>
          <p:spPr>
            <a:xfrm>
              <a:off x="4914900" y="4073652"/>
              <a:ext cx="419100" cy="381000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08" r="11973" b="12811"/>
          <a:stretch/>
        </p:blipFill>
        <p:spPr>
          <a:xfrm>
            <a:off x="0" y="3712191"/>
            <a:ext cx="5199797" cy="2702257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200400" y="33111"/>
            <a:ext cx="2835505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Interference</a:t>
            </a:r>
            <a:endParaRPr lang="en-US" sz="36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2971800" y="4466093"/>
            <a:ext cx="457200" cy="1194452"/>
            <a:chOff x="4533900" y="3388483"/>
            <a:chExt cx="800100" cy="1809776"/>
          </a:xfrm>
        </p:grpSpPr>
        <p:sp>
          <p:nvSpPr>
            <p:cNvPr id="18" name="Bent-Up Arrow 17"/>
            <p:cNvSpPr/>
            <p:nvPr/>
          </p:nvSpPr>
          <p:spPr>
            <a:xfrm>
              <a:off x="4533900" y="4664859"/>
              <a:ext cx="228600" cy="533400"/>
            </a:xfrm>
            <a:prstGeom prst="bentUp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Bent-Up Arrow 18"/>
            <p:cNvSpPr/>
            <p:nvPr/>
          </p:nvSpPr>
          <p:spPr>
            <a:xfrm flipV="1">
              <a:off x="4533900" y="3388483"/>
              <a:ext cx="225552" cy="530352"/>
            </a:xfrm>
            <a:prstGeom prst="bent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Plus 19"/>
            <p:cNvSpPr/>
            <p:nvPr/>
          </p:nvSpPr>
          <p:spPr>
            <a:xfrm>
              <a:off x="4533900" y="4073652"/>
              <a:ext cx="381000" cy="381000"/>
            </a:xfrm>
            <a:prstGeom prst="mathPlus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Equal 20"/>
            <p:cNvSpPr/>
            <p:nvPr/>
          </p:nvSpPr>
          <p:spPr>
            <a:xfrm>
              <a:off x="4914900" y="4073652"/>
              <a:ext cx="419100" cy="381000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199797" y="1447800"/>
            <a:ext cx="3258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Waves that are </a:t>
            </a:r>
            <a:r>
              <a:rPr lang="en-US" i="1" dirty="0" smtClean="0"/>
              <a:t>in phase</a:t>
            </a:r>
            <a:r>
              <a:rPr lang="en-US" dirty="0" smtClean="0"/>
              <a:t> add constructively. 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164540" y="4740153"/>
            <a:ext cx="3258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Waves that are 180</a:t>
            </a:r>
            <a:r>
              <a:rPr lang="en-US" dirty="0" smtClean="0">
                <a:latin typeface="Calibri"/>
                <a:cs typeface="Calibri"/>
              </a:rPr>
              <a:t>° or </a:t>
            </a:r>
            <a:r>
              <a:rPr lang="el-GR" dirty="0" smtClean="0">
                <a:latin typeface="Calibri"/>
                <a:cs typeface="Calibri"/>
              </a:rPr>
              <a:t>λ</a:t>
            </a:r>
            <a:r>
              <a:rPr lang="en-US" dirty="0" smtClean="0">
                <a:latin typeface="Calibri"/>
                <a:cs typeface="Calibri"/>
              </a:rPr>
              <a:t>/2 out of phase</a:t>
            </a:r>
            <a:r>
              <a:rPr lang="en-US" dirty="0" smtClean="0"/>
              <a:t> add destructively.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58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5200" y="1112837"/>
            <a:ext cx="5181600" cy="54403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Devised phase contrast microscopy in 1930s. Received Nobel Prize 1953. </a:t>
            </a:r>
          </a:p>
          <a:p>
            <a:r>
              <a:rPr lang="en-US" sz="2400" dirty="0" smtClean="0"/>
              <a:t>“…it is common knowledge that in all interference phenomena differences of phase are all-important. Why then had phases never been considered before … in the microscope?”</a:t>
            </a:r>
          </a:p>
          <a:p>
            <a:r>
              <a:rPr lang="en-US" sz="2400" dirty="0"/>
              <a:t>Phases difficult to see</a:t>
            </a:r>
          </a:p>
          <a:p>
            <a:pPr lvl="1"/>
            <a:r>
              <a:rPr lang="en-US" sz="2000" dirty="0"/>
              <a:t>Must convert </a:t>
            </a:r>
            <a:r>
              <a:rPr lang="en-US" sz="2000" i="1" dirty="0"/>
              <a:t>phase</a:t>
            </a:r>
            <a:r>
              <a:rPr lang="en-US" sz="2000" dirty="0"/>
              <a:t> differences to </a:t>
            </a:r>
            <a:r>
              <a:rPr lang="en-US" sz="2000" i="1" dirty="0"/>
              <a:t>intensity</a:t>
            </a:r>
            <a:r>
              <a:rPr lang="en-US" sz="2000" dirty="0"/>
              <a:t> differences</a:t>
            </a:r>
          </a:p>
          <a:p>
            <a:r>
              <a:rPr lang="en-US" sz="2400" dirty="0" smtClean="0"/>
              <a:t>Phases difficult to define </a:t>
            </a:r>
          </a:p>
          <a:p>
            <a:pPr lvl="1"/>
            <a:r>
              <a:rPr lang="en-US" sz="2000" dirty="0" smtClean="0"/>
              <a:t>Only </a:t>
            </a:r>
            <a:r>
              <a:rPr lang="en-US" sz="2000" i="1" dirty="0" smtClean="0"/>
              <a:t>relative</a:t>
            </a:r>
            <a:r>
              <a:rPr lang="en-US" sz="2000" dirty="0" smtClean="0"/>
              <a:t> phase matters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36637"/>
            <a:ext cx="2667000" cy="377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" y="4844362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Frits Zernike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04497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Phase contrast microscopy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6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Light path for bright-field microscopy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2" y="2971800"/>
            <a:ext cx="8107019" cy="2377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45057" y="5346082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Condenser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37730" y="5346082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79140" y="553074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plane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562634" y="5354673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 plane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506002" y="5346082"/>
            <a:ext cx="99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Back focal plane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93211" y="1290723"/>
            <a:ext cx="278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No Sample</a:t>
            </a:r>
            <a:endParaRPr lang="en-US" sz="2400" dirty="0"/>
          </a:p>
        </p:txBody>
      </p:sp>
      <p:sp>
        <p:nvSpPr>
          <p:cNvPr id="4" name="Sun 3"/>
          <p:cNvSpPr/>
          <p:nvPr/>
        </p:nvSpPr>
        <p:spPr>
          <a:xfrm>
            <a:off x="-79248" y="3893820"/>
            <a:ext cx="609600" cy="533400"/>
          </a:xfrm>
          <a:prstGeom prst="sun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25552" y="4572000"/>
            <a:ext cx="304800" cy="11434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3884" y="5623081"/>
            <a:ext cx="1450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Light source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6934200" y="2971800"/>
            <a:ext cx="0" cy="237428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63304" y="1791057"/>
            <a:ext cx="7646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Uniform illumination at the sample plane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At objective’s back focal plane, light occupies small spot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Uniform intensity at the image plane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02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2" y="2971800"/>
            <a:ext cx="8107019" cy="2377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Light path for bright-field microscopy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45057" y="5346082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Condenser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37730" y="5346082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79140" y="553074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plane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562634" y="5354673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 plane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506002" y="5346082"/>
            <a:ext cx="99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Back focal plane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93211" y="1290723"/>
            <a:ext cx="278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With Sample</a:t>
            </a:r>
            <a:endParaRPr lang="en-US" sz="2400" dirty="0"/>
          </a:p>
        </p:txBody>
      </p:sp>
      <p:sp>
        <p:nvSpPr>
          <p:cNvPr id="4" name="Sun 3"/>
          <p:cNvSpPr/>
          <p:nvPr/>
        </p:nvSpPr>
        <p:spPr>
          <a:xfrm>
            <a:off x="-79248" y="3893820"/>
            <a:ext cx="609600" cy="533400"/>
          </a:xfrm>
          <a:prstGeom prst="sun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25552" y="4572000"/>
            <a:ext cx="304800" cy="11434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3884" y="5623081"/>
            <a:ext cx="1450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Light source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6934200" y="2971800"/>
            <a:ext cx="0" cy="237428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63304" y="1791057"/>
            <a:ext cx="7646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Objective captures light from sample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Light from point in sample focused to point at the image plane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Light from sample occupies larger area in back focal plane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39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2" y="2971800"/>
            <a:ext cx="8107019" cy="2377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Light path for bright-field microscopy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93211" y="1290723"/>
            <a:ext cx="278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With Sample</a:t>
            </a:r>
            <a:endParaRPr lang="en-US" sz="2400" dirty="0"/>
          </a:p>
        </p:txBody>
      </p:sp>
      <p:sp>
        <p:nvSpPr>
          <p:cNvPr id="4" name="Sun 3"/>
          <p:cNvSpPr/>
          <p:nvPr/>
        </p:nvSpPr>
        <p:spPr>
          <a:xfrm>
            <a:off x="-79248" y="3893820"/>
            <a:ext cx="609600" cy="533400"/>
          </a:xfrm>
          <a:prstGeom prst="sun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25552" y="4572000"/>
            <a:ext cx="304800" cy="11434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3884" y="5623081"/>
            <a:ext cx="1450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Light source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6934200" y="2971800"/>
            <a:ext cx="0" cy="237428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63304" y="1791057"/>
            <a:ext cx="7646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Objective captures light from sample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Light from point in sample focused to point at the image plane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Light from sample occupies larger area in back focal plane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858370" y="5726668"/>
            <a:ext cx="7315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Contrast depends on the intensity difference between </a:t>
            </a:r>
            <a:r>
              <a:rPr lang="en-US" dirty="0" smtClean="0">
                <a:effectLst>
                  <a:glow rad="228600">
                    <a:srgbClr val="FFFF00">
                      <a:alpha val="60000"/>
                    </a:srgbClr>
                  </a:glow>
                </a:effectLst>
              </a:rPr>
              <a:t>here </a:t>
            </a:r>
            <a:r>
              <a:rPr lang="en-US" dirty="0" smtClean="0"/>
              <a:t>and </a:t>
            </a:r>
            <a:r>
              <a:rPr lang="en-US" dirty="0" smtClean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here</a:t>
            </a:r>
            <a:endParaRPr lang="en-US" dirty="0"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5" name="Right Arrow 14"/>
          <p:cNvSpPr/>
          <p:nvPr/>
        </p:nvSpPr>
        <p:spPr>
          <a:xfrm rot="18635194">
            <a:off x="6910479" y="4872461"/>
            <a:ext cx="1994722" cy="26032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7701709">
            <a:off x="7667706" y="5107569"/>
            <a:ext cx="1229159" cy="250024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58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858370" y="5726668"/>
            <a:ext cx="7315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Contrast depends on the intensity difference between </a:t>
            </a:r>
            <a:r>
              <a:rPr lang="en-US" dirty="0" smtClean="0">
                <a:effectLst>
                  <a:glow rad="228600">
                    <a:srgbClr val="FFFF00">
                      <a:alpha val="60000"/>
                    </a:srgbClr>
                  </a:glow>
                </a:effectLst>
              </a:rPr>
              <a:t>here </a:t>
            </a:r>
            <a:r>
              <a:rPr lang="en-US" dirty="0" smtClean="0"/>
              <a:t>and </a:t>
            </a:r>
            <a:r>
              <a:rPr lang="en-US" dirty="0" smtClean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here</a:t>
            </a:r>
            <a:endParaRPr lang="en-US" dirty="0"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2" y="2971800"/>
            <a:ext cx="8107019" cy="2377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un 3"/>
          <p:cNvSpPr/>
          <p:nvPr/>
        </p:nvSpPr>
        <p:spPr>
          <a:xfrm>
            <a:off x="-79248" y="3893820"/>
            <a:ext cx="609600" cy="533400"/>
          </a:xfrm>
          <a:prstGeom prst="sun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25552" y="4572000"/>
            <a:ext cx="304800" cy="11434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3884" y="5623081"/>
            <a:ext cx="1450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Light source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6934200" y="2971800"/>
            <a:ext cx="0" cy="237428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Arrow 14"/>
          <p:cNvSpPr/>
          <p:nvPr/>
        </p:nvSpPr>
        <p:spPr>
          <a:xfrm rot="18635194">
            <a:off x="6910479" y="4872461"/>
            <a:ext cx="1994722" cy="26032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7701709">
            <a:off x="7667706" y="5107569"/>
            <a:ext cx="1229159" cy="250024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09600" y="2286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The microscope image is the interference effect of a diffraction phenomenon.</a:t>
            </a:r>
            <a:endParaRPr lang="en-US" dirty="0" smtClean="0"/>
          </a:p>
          <a:p>
            <a:r>
              <a:rPr lang="en-US" i="1" dirty="0"/>
              <a:t>	</a:t>
            </a:r>
            <a:r>
              <a:rPr lang="en-US" i="1" dirty="0" smtClean="0"/>
              <a:t>					</a:t>
            </a:r>
            <a:r>
              <a:rPr lang="en-US" dirty="0" smtClean="0"/>
              <a:t>-Ernst Abbe</a:t>
            </a:r>
            <a:endParaRPr lang="en-US" i="1" dirty="0"/>
          </a:p>
        </p:txBody>
      </p:sp>
      <p:sp>
        <p:nvSpPr>
          <p:cNvPr id="6" name="TextBox 5"/>
          <p:cNvSpPr txBox="1"/>
          <p:nvPr/>
        </p:nvSpPr>
        <p:spPr>
          <a:xfrm>
            <a:off x="1219200" y="898815"/>
            <a:ext cx="69106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Interference at image plane between</a:t>
            </a:r>
          </a:p>
          <a:p>
            <a:pPr lvl="1"/>
            <a:r>
              <a:rPr lang="en-US" dirty="0" smtClean="0"/>
              <a:t>		</a:t>
            </a:r>
            <a:r>
              <a:rPr lang="en-US" dirty="0" smtClean="0">
                <a:effectLst>
                  <a:glow rad="101600">
                    <a:srgbClr val="FF11D2">
                      <a:alpha val="60000"/>
                    </a:srgbClr>
                  </a:glow>
                </a:effectLst>
              </a:rPr>
              <a:t>surround or </a:t>
            </a:r>
            <a:r>
              <a:rPr lang="en-US" dirty="0" err="1" smtClean="0">
                <a:effectLst>
                  <a:glow rad="101600">
                    <a:srgbClr val="FF11D2">
                      <a:alpha val="60000"/>
                    </a:srgbClr>
                  </a:glow>
                </a:effectLst>
              </a:rPr>
              <a:t>undiffracted</a:t>
            </a:r>
            <a:r>
              <a:rPr lang="en-US" dirty="0" smtClean="0">
                <a:effectLst>
                  <a:glow rad="101600">
                    <a:srgbClr val="FF11D2">
                      <a:alpha val="60000"/>
                    </a:srgbClr>
                  </a:glow>
                </a:effectLst>
              </a:rPr>
              <a:t> light </a:t>
            </a:r>
            <a:r>
              <a:rPr lang="en-US" dirty="0" smtClean="0"/>
              <a:t>and</a:t>
            </a:r>
          </a:p>
          <a:p>
            <a:pPr lvl="1"/>
            <a:r>
              <a:rPr lang="en-US" dirty="0" smtClean="0"/>
              <a:t>		</a:t>
            </a:r>
            <a:r>
              <a:rPr lang="en-US" dirty="0" smtClean="0">
                <a:effectLst>
                  <a:glow rad="101600">
                    <a:srgbClr val="FFFF00">
                      <a:alpha val="60000"/>
                    </a:srgbClr>
                  </a:glow>
                </a:effectLst>
              </a:rPr>
              <a:t>diffracted light</a:t>
            </a:r>
            <a:r>
              <a:rPr lang="en-US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Contrast depends on intensity of surround light and intensity of surround + diffracted (= particle) light.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For phase objects: diffracted light is 90</a:t>
            </a:r>
            <a:r>
              <a:rPr lang="en-US" dirty="0" smtClean="0">
                <a:latin typeface="Calibri"/>
                <a:cs typeface="Calibri"/>
              </a:rPr>
              <a:t>° out of phase with surround light</a:t>
            </a:r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6" t="4706" r="4942" b="26711"/>
          <a:stretch/>
        </p:blipFill>
        <p:spPr bwMode="auto">
          <a:xfrm>
            <a:off x="7855955" y="101260"/>
            <a:ext cx="1288045" cy="1422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538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1281"/>
            <a:ext cx="9144000" cy="566191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81000"/>
            <a:ext cx="8229600" cy="563562"/>
          </a:xfrm>
        </p:spPr>
        <p:txBody>
          <a:bodyPr>
            <a:noAutofit/>
          </a:bodyPr>
          <a:lstStyle/>
          <a:p>
            <a:r>
              <a:rPr lang="en-US" sz="2800" dirty="0" smtClean="0"/>
              <a:t>Superposition of two waves, 90</a:t>
            </a:r>
            <a:r>
              <a:rPr lang="en-US" sz="2800" dirty="0" smtClean="0">
                <a:latin typeface="Calibri"/>
                <a:cs typeface="Calibri"/>
              </a:rPr>
              <a:t>° phase difference</a:t>
            </a:r>
            <a:endParaRPr lang="en-US" sz="2800" dirty="0"/>
          </a:p>
        </p:txBody>
      </p:sp>
      <p:sp>
        <p:nvSpPr>
          <p:cNvPr id="11" name="Bent-Up Arrow 10"/>
          <p:cNvSpPr/>
          <p:nvPr/>
        </p:nvSpPr>
        <p:spPr>
          <a:xfrm>
            <a:off x="4191000" y="4096407"/>
            <a:ext cx="304800" cy="533400"/>
          </a:xfrm>
          <a:prstGeom prst="bent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Bent-Up Arrow 11"/>
          <p:cNvSpPr/>
          <p:nvPr/>
        </p:nvSpPr>
        <p:spPr>
          <a:xfrm flipV="1">
            <a:off x="4191000" y="2820031"/>
            <a:ext cx="301752" cy="530352"/>
          </a:xfrm>
          <a:prstGeom prst="bent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lus 12"/>
          <p:cNvSpPr/>
          <p:nvPr/>
        </p:nvSpPr>
        <p:spPr>
          <a:xfrm>
            <a:off x="4267200" y="3505200"/>
            <a:ext cx="381000" cy="38100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qual 13"/>
          <p:cNvSpPr/>
          <p:nvPr/>
        </p:nvSpPr>
        <p:spPr>
          <a:xfrm>
            <a:off x="4648200" y="3505200"/>
            <a:ext cx="533400" cy="3810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334" y="2590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F0000"/>
                </a:solidFill>
              </a:rPr>
              <a:t>Surround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34" y="44196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00B050"/>
                </a:solidFill>
              </a:rPr>
              <a:t>Diffracted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29600" y="35052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Particle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0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1281"/>
            <a:ext cx="9144000" cy="5661919"/>
          </a:xfrm>
        </p:spPr>
      </p:pic>
      <p:sp>
        <p:nvSpPr>
          <p:cNvPr id="11" name="Bent-Up Arrow 10"/>
          <p:cNvSpPr/>
          <p:nvPr/>
        </p:nvSpPr>
        <p:spPr>
          <a:xfrm>
            <a:off x="4191000" y="4096407"/>
            <a:ext cx="304800" cy="533400"/>
          </a:xfrm>
          <a:prstGeom prst="bent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Bent-Up Arrow 11"/>
          <p:cNvSpPr/>
          <p:nvPr/>
        </p:nvSpPr>
        <p:spPr>
          <a:xfrm flipV="1">
            <a:off x="4191000" y="2820031"/>
            <a:ext cx="301752" cy="530352"/>
          </a:xfrm>
          <a:prstGeom prst="bent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lus 12"/>
          <p:cNvSpPr/>
          <p:nvPr/>
        </p:nvSpPr>
        <p:spPr>
          <a:xfrm>
            <a:off x="4267200" y="3505200"/>
            <a:ext cx="381000" cy="38100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qual 13"/>
          <p:cNvSpPr/>
          <p:nvPr/>
        </p:nvSpPr>
        <p:spPr>
          <a:xfrm>
            <a:off x="4648200" y="3505200"/>
            <a:ext cx="533400" cy="3810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42900" y="381000"/>
            <a:ext cx="8229600" cy="563562"/>
          </a:xfrm>
        </p:spPr>
        <p:txBody>
          <a:bodyPr>
            <a:noAutofit/>
          </a:bodyPr>
          <a:lstStyle/>
          <a:p>
            <a:r>
              <a:rPr lang="en-US" sz="2800" dirty="0" smtClean="0"/>
              <a:t>Superposition of two waves, 90</a:t>
            </a:r>
            <a:r>
              <a:rPr lang="en-US" sz="2800" dirty="0" smtClean="0">
                <a:latin typeface="Calibri"/>
                <a:cs typeface="Calibri"/>
              </a:rPr>
              <a:t>° phase difference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19334" y="2590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F0000"/>
                </a:solidFill>
              </a:rPr>
              <a:t>Surround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334" y="44196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00B050"/>
                </a:solidFill>
              </a:rPr>
              <a:t>Diffracted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29600" y="35052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Particle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90931" y="32004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Surround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52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31" y="2977233"/>
            <a:ext cx="8107019" cy="2377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Phase contrast microscopy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12954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The microscope image is the interference effect of a diffraction phenomenon.</a:t>
            </a:r>
            <a:endParaRPr lang="en-US" dirty="0" smtClean="0"/>
          </a:p>
          <a:p>
            <a:r>
              <a:rPr lang="en-US" i="1" dirty="0"/>
              <a:t>	</a:t>
            </a:r>
            <a:r>
              <a:rPr lang="en-US" i="1" dirty="0" smtClean="0"/>
              <a:t>						</a:t>
            </a:r>
            <a:r>
              <a:rPr lang="en-US" dirty="0" smtClean="0"/>
              <a:t>-Ernst Abbe</a:t>
            </a:r>
            <a:endParaRPr lang="en-US" i="1" dirty="0"/>
          </a:p>
        </p:txBody>
      </p:sp>
      <p:sp>
        <p:nvSpPr>
          <p:cNvPr id="6" name="TextBox 5"/>
          <p:cNvSpPr txBox="1"/>
          <p:nvPr/>
        </p:nvSpPr>
        <p:spPr>
          <a:xfrm>
            <a:off x="2245057" y="5346082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Condenser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37730" y="5346082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79140" y="553074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plane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62634" y="5354673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 plane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85530" y="5354673"/>
            <a:ext cx="99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Back focal plane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400800" y="2562255"/>
            <a:ext cx="1591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Phase plate</a:t>
            </a:r>
            <a:endParaRPr lang="en-US" sz="2000" dirty="0"/>
          </a:p>
        </p:txBody>
      </p:sp>
      <p:sp>
        <p:nvSpPr>
          <p:cNvPr id="12" name="Sun 11"/>
          <p:cNvSpPr/>
          <p:nvPr/>
        </p:nvSpPr>
        <p:spPr>
          <a:xfrm>
            <a:off x="-79248" y="3893820"/>
            <a:ext cx="609600" cy="533400"/>
          </a:xfrm>
          <a:prstGeom prst="sun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225552" y="4572000"/>
            <a:ext cx="304800" cy="11434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3884" y="5623081"/>
            <a:ext cx="1450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Light source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474732" y="1838980"/>
            <a:ext cx="510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achieve larger amplitude difference between surround and particle wave: adjust phase difference between surround and diffracted light.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75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9600" y="12954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The microscope image is the interference effect of a diffraction phenomenon.</a:t>
            </a:r>
            <a:endParaRPr lang="en-US" dirty="0" smtClean="0"/>
          </a:p>
          <a:p>
            <a:r>
              <a:rPr lang="en-US" i="1" dirty="0"/>
              <a:t>	</a:t>
            </a:r>
            <a:r>
              <a:rPr lang="en-US" i="1" dirty="0" smtClean="0"/>
              <a:t>						</a:t>
            </a:r>
            <a:r>
              <a:rPr lang="en-US" dirty="0" smtClean="0"/>
              <a:t>-Ernst Abbe</a:t>
            </a:r>
            <a:endParaRPr lang="en-US" i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2" y="2974428"/>
            <a:ext cx="8085582" cy="2371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Phase contrast microscopy</a:t>
            </a:r>
            <a:endParaRPr lang="en-US" dirty="0"/>
          </a:p>
        </p:txBody>
      </p:sp>
      <p:sp>
        <p:nvSpPr>
          <p:cNvPr id="11" name="Sun 10"/>
          <p:cNvSpPr/>
          <p:nvPr/>
        </p:nvSpPr>
        <p:spPr>
          <a:xfrm>
            <a:off x="-79248" y="3893820"/>
            <a:ext cx="609600" cy="533400"/>
          </a:xfrm>
          <a:prstGeom prst="sun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25552" y="4572000"/>
            <a:ext cx="304800" cy="11434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3884" y="5623081"/>
            <a:ext cx="1450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Light source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45057" y="5346082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Condenser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037730" y="5346082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679140" y="553074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plane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562634" y="5354673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 plane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485530" y="5354673"/>
            <a:ext cx="99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Back focal plane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400800" y="2562255"/>
            <a:ext cx="1591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Phase plate</a:t>
            </a:r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1676400" y="1941731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Phase plate shifts phase of surround light but has little effect on diffracted light.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15" y="2962365"/>
            <a:ext cx="8107019" cy="2377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506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Enhancing contrast: </a:t>
            </a:r>
            <a:r>
              <a:rPr lang="en-US" sz="3600" i="1" dirty="0" smtClean="0"/>
              <a:t>ex post facto</a:t>
            </a:r>
            <a:endParaRPr lang="en-US" sz="3600" i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51" y="1066800"/>
            <a:ext cx="6270504" cy="5334000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542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674"/>
    </mc:Choice>
    <mc:Fallback xmlns="">
      <p:transition spd="slow" advTm="576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extLst mod="1">
    <p:ext uri="{E180D4A7-C9FB-4DFB-919C-405C955672EB}">
      <p14:showEvtLst xmlns:p14="http://schemas.microsoft.com/office/powerpoint/2010/main">
        <p14:playEvt time="34416" objId="5"/>
        <p14:stopEvt time="39564" objId="5"/>
      </p14:showEvt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128" y="2668675"/>
            <a:ext cx="4801294" cy="2377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2400" y="1519535"/>
                <a:ext cx="8153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 smtClean="0"/>
                  <a:t>Field at the image plane: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𝑈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(</m:t>
                    </m:r>
                    <m:r>
                      <a:rPr lang="en-US" sz="2400" b="0" i="1" smtClean="0">
                        <a:latin typeface="Cambria Math"/>
                      </a:rPr>
                      <m:t>𝑥</m:t>
                    </m:r>
                    <m:r>
                      <a:rPr lang="en-US" sz="2400" b="0" i="1" smtClean="0">
                        <a:latin typeface="Cambria Math"/>
                      </a:rPr>
                      <m:t>,</m:t>
                    </m:r>
                    <m:r>
                      <a:rPr lang="en-US" sz="2400" b="0" i="1" smtClean="0">
                        <a:latin typeface="Cambria Math"/>
                      </a:rPr>
                      <m:t>𝑦</m:t>
                    </m:r>
                    <m:r>
                      <a:rPr lang="en-US" sz="2400" b="0" i="1" smtClean="0">
                        <a:latin typeface="Cambria Math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519535"/>
                <a:ext cx="8153400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112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Phase contrast microscopy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32331" y="838200"/>
            <a:ext cx="278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… with equations</a:t>
            </a:r>
            <a:endParaRPr lang="en-US" sz="2400" dirty="0"/>
          </a:p>
        </p:txBody>
      </p:sp>
      <p:sp>
        <p:nvSpPr>
          <p:cNvPr id="11" name="Right Arrow 10"/>
          <p:cNvSpPr/>
          <p:nvPr/>
        </p:nvSpPr>
        <p:spPr>
          <a:xfrm rot="2360741">
            <a:off x="4596522" y="2612058"/>
            <a:ext cx="2231468" cy="212397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4158199">
            <a:off x="5166359" y="2761690"/>
            <a:ext cx="1996785" cy="23901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85800" y="5201818"/>
                <a:ext cx="8709628" cy="461665"/>
              </a:xfrm>
              <a:prstGeom prst="rect">
                <a:avLst/>
              </a:prstGeom>
              <a:noFill/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 smtClean="0">
                    <a:ea typeface="Cambria Math"/>
                  </a:rPr>
                  <a:t>Add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𝜋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sz="2400" b="0" dirty="0" smtClean="0"/>
                  <a:t> shift to </a:t>
                </a:r>
                <a:r>
                  <a:rPr lang="en-US" sz="2400" b="0" dirty="0" smtClean="0">
                    <a:effectLst>
                      <a:glow rad="1397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surround</a:t>
                </a:r>
                <a:r>
                  <a:rPr lang="en-US" sz="2400" b="0" dirty="0" smtClean="0"/>
                  <a:t>:  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/>
                      </a:rPr>
                      <m:t>+2</m:t>
                    </m:r>
                    <m:r>
                      <a:rPr lang="en-US" sz="2400" b="0" i="1" smtClean="0">
                        <a:latin typeface="Cambria Math"/>
                      </a:rPr>
                      <m:t>𝑎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𝜑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,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𝑦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5201818"/>
                <a:ext cx="8709628" cy="461665"/>
              </a:xfrm>
              <a:prstGeom prst="rect">
                <a:avLst/>
              </a:prstGeom>
              <a:blipFill rotWithShape="1">
                <a:blip r:embed="rId4"/>
                <a:stretch>
                  <a:fillRect t="-35526" b="-72368"/>
                </a:stretch>
              </a:blip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85800" y="5794400"/>
                <a:ext cx="87096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 smtClean="0"/>
                  <a:t>Add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  <a:ea typeface="Cambria Math"/>
                      </a:rPr>
                      <m:t> </m:t>
                    </m:r>
                    <m:f>
                      <m:fPr>
                        <m:type m:val="skw"/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𝜋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sz="2400" b="0" dirty="0" smtClean="0"/>
                  <a:t>shift to </a:t>
                </a:r>
                <a:r>
                  <a:rPr lang="en-US" sz="2400" b="0" dirty="0" smtClean="0">
                    <a:effectLst>
                      <a:glow rad="1397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surround</a:t>
                </a:r>
                <a:r>
                  <a:rPr lang="en-US" sz="2400" b="0" dirty="0" smtClean="0"/>
                  <a:t>:  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/>
                      </a:rPr>
                      <m:t>−2</m:t>
                    </m:r>
                    <m:r>
                      <a:rPr lang="en-US" sz="2400" b="0" i="1" smtClean="0">
                        <a:latin typeface="Cambria Math"/>
                      </a:rPr>
                      <m:t>𝑎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𝜑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,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𝑦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5794400"/>
                <a:ext cx="8709628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1120" t="-122667" b="-19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98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49071" y="2009334"/>
                <a:ext cx="37416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𝑈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(</m:t>
                      </m:r>
                      <m:r>
                        <a:rPr lang="en-US" sz="2400" b="0" i="1" smtClean="0">
                          <a:latin typeface="Cambria Math"/>
                        </a:rPr>
                        <m:t>𝑥</m:t>
                      </m:r>
                      <m:r>
                        <a:rPr lang="en-US" sz="2400" b="0" i="1" smtClean="0">
                          <a:latin typeface="Cambria Math"/>
                        </a:rPr>
                        <m:t>,</m:t>
                      </m:r>
                      <m:r>
                        <a:rPr lang="en-US" sz="2400" b="0" i="1" smtClean="0">
                          <a:latin typeface="Cambria Math"/>
                        </a:rPr>
                        <m:t>𝑦</m:t>
                      </m:r>
                      <m:r>
                        <a:rPr lang="en-US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71" y="2009334"/>
                <a:ext cx="3741683" cy="461665"/>
              </a:xfrm>
              <a:prstGeom prst="rect">
                <a:avLst/>
              </a:prstGeom>
              <a:blipFill rotWithShape="1">
                <a:blip r:embed="rId2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78641" y="3657599"/>
                <a:ext cx="37416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𝑈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41" y="3657599"/>
                <a:ext cx="3741683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48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Phase contrast microscopy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32331" y="838200"/>
            <a:ext cx="278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… with equations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810000" y="1989956"/>
                <a:ext cx="48053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latin typeface="Cambria Math"/>
                        </a:rPr>
                        <m:t>𝑈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1989956"/>
                <a:ext cx="4805384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46673" y="2514600"/>
                <a:ext cx="47301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𝑈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𝑈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73" y="2514600"/>
                <a:ext cx="4730127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78641" y="3048000"/>
                <a:ext cx="8664135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0" dirty="0" smtClean="0"/>
                  <a:t>Introduce phase plate: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  <a:ea typeface="Cambria Math"/>
                      </a:rPr>
                      <m:t>→</m:t>
                    </m:r>
                    <m:sSub>
                      <m:sSub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𝑎</m:t>
                    </m:r>
                    <m:sSup>
                      <m:sSup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𝛼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41" y="3048000"/>
                <a:ext cx="8664135" cy="473591"/>
              </a:xfrm>
              <a:prstGeom prst="rect">
                <a:avLst/>
              </a:prstGeom>
              <a:blipFill rotWithShape="1">
                <a:blip r:embed="rId6"/>
                <a:stretch>
                  <a:fillRect t="-7692" b="-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01389" y="1455262"/>
                <a:ext cx="8629898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𝑈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𝜑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 smtClean="0"/>
                  <a:t>	 </a:t>
                </a:r>
                <a:r>
                  <a:rPr lang="en-US" sz="1400" dirty="0" smtClean="0"/>
                  <a:t>(Assuming a phase only sample. Notice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/>
                      </a:rPr>
                      <m:t>𝐼</m:t>
                    </m:r>
                    <m:r>
                      <a:rPr lang="en-US" sz="1400" b="0" i="1" smtClean="0">
                        <a:latin typeface="Cambria Math"/>
                      </a:rPr>
                      <m:t>= </m:t>
                    </m:r>
                    <m:sSup>
                      <m:sSupPr>
                        <m:ctrlPr>
                          <a:rPr lang="en-US" sz="1400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4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/>
                              </a:rPr>
                              <m:t>𝑈</m:t>
                            </m:r>
                          </m:e>
                        </m:d>
                      </m:e>
                      <m:sup>
                        <m:r>
                          <a:rPr lang="en-US" sz="14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1400" b="0" i="1" smtClean="0">
                        <a:latin typeface="Cambria Math"/>
                      </a:rPr>
                      <m:t>= </m:t>
                    </m:r>
                    <m:sSup>
                      <m:sSupPr>
                        <m:ctrlPr>
                          <a:rPr lang="en-US" sz="14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latin typeface="Cambria Math"/>
                          </a:rPr>
                          <m:t>−</m:t>
                        </m:r>
                        <m:r>
                          <a:rPr lang="en-US" sz="1400" b="0" i="1" smtClean="0">
                            <a:latin typeface="Cambria Math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/>
                            <a:ea typeface="Cambria Math"/>
                          </a:rPr>
                          <m:t>𝜑</m:t>
                        </m:r>
                        <m:r>
                          <a:rPr lang="en-US" sz="1400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  <m:r>
                          <a:rPr lang="en-US" sz="1400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lang="en-US" sz="14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latin typeface="Cambria Math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/>
                            <a:ea typeface="Cambria Math"/>
                          </a:rPr>
                          <m:t>𝜑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  <m:r>
                              <a:rPr lang="en-US" sz="1400" b="0" i="1" smtClean="0"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a:rPr lang="en-US" sz="1400" b="0" i="1" smtClean="0">
                                <a:latin typeface="Cambria Math"/>
                                <a:ea typeface="Cambria Math"/>
                              </a:rPr>
                              <m:t>𝑦</m:t>
                            </m:r>
                          </m:e>
                        </m:d>
                      </m:sup>
                    </m:sSup>
                    <m:r>
                      <a:rPr lang="en-US" sz="1400" b="0" i="1" smtClean="0">
                        <a:latin typeface="Cambria Math"/>
                      </a:rPr>
                      <m:t>=1)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89" y="1455262"/>
                <a:ext cx="8629898" cy="476990"/>
              </a:xfrm>
              <a:prstGeom prst="rect">
                <a:avLst/>
              </a:prstGeom>
              <a:blipFill rotWithShape="1">
                <a:blip r:embed="rId7"/>
                <a:stretch>
                  <a:fillRect l="-212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124199" y="3581400"/>
                <a:ext cx="5029201" cy="582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/>
                                      <a:ea typeface="Cambria Math"/>
                                    </a:rPr>
                                    <m:t>𝛼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/>
                                </a:rPr>
                                <m:t>+ 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/>
                                      <a:ea typeface="Cambria Math"/>
                                    </a:rPr>
                                    <m:t>𝜑</m:t>
                                  </m:r>
                                  <m:r>
                                    <a:rPr lang="en-US" sz="2400" b="0" i="1" smtClean="0"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/>
                                      <a:ea typeface="Cambria Math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  <m:r>
                                    <a:rPr lang="en-US" sz="2400" b="0" i="1" smtClean="0"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/>
                                </a:rPr>
                                <m:t> −1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199" y="3581400"/>
                <a:ext cx="5029201" cy="58214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96836" y="4343400"/>
                <a:ext cx="87096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/>
                        </a:rPr>
                        <m:t>+2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1 −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𝑎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𝛼</m:t>
                              </m:r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 − </m:t>
                              </m:r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/>
                                      <a:ea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  <a:ea typeface="Cambria Math"/>
                                    </a:rPr>
                                    <m:t>𝜑</m:t>
                                  </m:r>
                                </m:e>
                              </m:func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𝑎</m:t>
                              </m:r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/>
                                      <a:ea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/>
                                      <a:ea typeface="Cambria Math"/>
                                    </a:rPr>
                                    <m:t>𝛼</m:t>
                                  </m:r>
                                  <m:r>
                                    <a:rPr lang="en-US" sz="2400" b="0" i="1" smtClean="0"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en-US" sz="2400" b="0" i="1" smtClean="0">
                                      <a:latin typeface="Cambria Math"/>
                                      <a:ea typeface="Cambria Math"/>
                                    </a:rPr>
                                    <m:t>𝜑</m:t>
                                  </m:r>
                                  <m:r>
                                    <a:rPr lang="en-US" sz="2400" b="0" i="1" smtClean="0"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36" y="4343400"/>
                <a:ext cx="8709628" cy="461665"/>
              </a:xfrm>
              <a:prstGeom prst="rect">
                <a:avLst/>
              </a:prstGeom>
              <a:blipFill rotWithShape="1">
                <a:blip r:embed="rId9"/>
                <a:stretch>
                  <a:fillRect l="-210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01389" y="4953000"/>
                <a:ext cx="87096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 smtClean="0"/>
                  <a:t>Assuming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𝜑</m:t>
                    </m:r>
                  </m:oMath>
                </a14:m>
                <a:r>
                  <a:rPr lang="en-US" sz="2400" b="0" dirty="0" smtClean="0"/>
                  <a:t>is small:  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/>
                      </a:rPr>
                      <m:t>+2</m:t>
                    </m:r>
                    <m:r>
                      <a:rPr lang="en-US" sz="2400" b="0" i="1" smtClean="0">
                        <a:latin typeface="Cambria Math"/>
                      </a:rPr>
                      <m:t>𝑎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𝜑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,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𝑦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)</m:t>
                    </m:r>
                    <m:func>
                      <m:func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/>
                            <a:ea typeface="Cambria Math"/>
                          </a:rPr>
                          <m:t>sin</m:t>
                        </m:r>
                      </m:fName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</m:fun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89" y="4953000"/>
                <a:ext cx="8709628" cy="461665"/>
              </a:xfrm>
              <a:prstGeom prst="rect">
                <a:avLst/>
              </a:prstGeom>
              <a:blipFill rotWithShape="1">
                <a:blip r:embed="rId10"/>
                <a:stretch>
                  <a:fillRect l="-1120" t="-10667" b="-2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34372" y="5414665"/>
                <a:ext cx="87096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 smtClean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b="0" i="1" smtClean="0">
                        <a:latin typeface="Cambria Math"/>
                        <a:ea typeface="Cambria Math"/>
                      </a:rPr>
                      <m:t>α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𝜋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sz="2400" b="0" dirty="0" smtClean="0"/>
                  <a:t>:  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/>
                      </a:rPr>
                      <m:t>+2</m:t>
                    </m:r>
                    <m:r>
                      <a:rPr lang="en-US" sz="2400" b="0" i="1" smtClean="0">
                        <a:latin typeface="Cambria Math"/>
                      </a:rPr>
                      <m:t>𝑎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𝜑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,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𝑦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72" y="5414665"/>
                <a:ext cx="8709628" cy="461665"/>
              </a:xfrm>
              <a:prstGeom prst="rect">
                <a:avLst/>
              </a:prstGeom>
              <a:blipFill rotWithShape="1">
                <a:blip r:embed="rId11"/>
                <a:stretch>
                  <a:fillRect l="-1050" t="-121053" b="-19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34372" y="5797897"/>
                <a:ext cx="87096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 smtClean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b="0" i="1" smtClean="0">
                        <a:latin typeface="Cambria Math"/>
                        <a:ea typeface="Cambria Math"/>
                      </a:rPr>
                      <m:t>α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𝜋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sz="2400" b="0" dirty="0" smtClean="0"/>
                  <a:t>:  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/>
                      </a:rPr>
                      <m:t>−2</m:t>
                    </m:r>
                    <m:r>
                      <a:rPr lang="en-US" sz="2400" b="0" i="1" smtClean="0">
                        <a:latin typeface="Cambria Math"/>
                      </a:rPr>
                      <m:t>𝑎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𝜑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,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𝑦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72" y="5797897"/>
                <a:ext cx="8709628" cy="461665"/>
              </a:xfrm>
              <a:prstGeom prst="rect">
                <a:avLst/>
              </a:prstGeom>
              <a:blipFill rotWithShape="1">
                <a:blip r:embed="rId12"/>
                <a:stretch>
                  <a:fillRect l="-1050" t="-121053" b="-19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109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8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44809"/>
            <a:ext cx="5410200" cy="3349969"/>
          </a:xfrm>
        </p:spPr>
      </p:pic>
      <p:sp>
        <p:nvSpPr>
          <p:cNvPr id="6" name="Bent-Up Arrow 5"/>
          <p:cNvSpPr/>
          <p:nvPr/>
        </p:nvSpPr>
        <p:spPr>
          <a:xfrm>
            <a:off x="4177205" y="2209800"/>
            <a:ext cx="147145" cy="266700"/>
          </a:xfrm>
          <a:prstGeom prst="bent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Bent-Up Arrow 6"/>
          <p:cNvSpPr/>
          <p:nvPr/>
        </p:nvSpPr>
        <p:spPr>
          <a:xfrm flipV="1">
            <a:off x="4160441" y="1371600"/>
            <a:ext cx="150876" cy="265176"/>
          </a:xfrm>
          <a:prstGeom prst="bent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lus 7"/>
          <p:cNvSpPr/>
          <p:nvPr/>
        </p:nvSpPr>
        <p:spPr>
          <a:xfrm>
            <a:off x="4191000" y="1828800"/>
            <a:ext cx="190500" cy="206818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qual 8"/>
          <p:cNvSpPr/>
          <p:nvPr/>
        </p:nvSpPr>
        <p:spPr>
          <a:xfrm>
            <a:off x="4410913" y="1787206"/>
            <a:ext cx="266700" cy="29000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352" y="3352800"/>
            <a:ext cx="5404938" cy="3346711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4160441" y="4457700"/>
            <a:ext cx="517172" cy="1104900"/>
            <a:chOff x="4160441" y="4457700"/>
            <a:chExt cx="517172" cy="1104900"/>
          </a:xfrm>
        </p:grpSpPr>
        <p:sp>
          <p:nvSpPr>
            <p:cNvPr id="16" name="Bent-Up Arrow 15"/>
            <p:cNvSpPr/>
            <p:nvPr/>
          </p:nvSpPr>
          <p:spPr>
            <a:xfrm>
              <a:off x="4177205" y="5295900"/>
              <a:ext cx="147145" cy="266700"/>
            </a:xfrm>
            <a:prstGeom prst="bentUp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Bent-Up Arrow 16"/>
            <p:cNvSpPr/>
            <p:nvPr/>
          </p:nvSpPr>
          <p:spPr>
            <a:xfrm flipV="1">
              <a:off x="4160441" y="4457700"/>
              <a:ext cx="150876" cy="265176"/>
            </a:xfrm>
            <a:prstGeom prst="bent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lus 17"/>
            <p:cNvSpPr/>
            <p:nvPr/>
          </p:nvSpPr>
          <p:spPr>
            <a:xfrm>
              <a:off x="4191000" y="4914900"/>
              <a:ext cx="190500" cy="206818"/>
            </a:xfrm>
            <a:prstGeom prst="mathPlus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Equal 18"/>
            <p:cNvSpPr/>
            <p:nvPr/>
          </p:nvSpPr>
          <p:spPr>
            <a:xfrm>
              <a:off x="4410913" y="4873306"/>
              <a:ext cx="266700" cy="290006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81000" y="1142821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F0000"/>
                </a:solidFill>
              </a:rPr>
              <a:t>Surround wave </a:t>
            </a:r>
            <a:r>
              <a:rPr lang="en-US" dirty="0" smtClean="0"/>
              <a:t>90</a:t>
            </a:r>
            <a:r>
              <a:rPr lang="en-US" dirty="0" smtClean="0">
                <a:latin typeface="Calibri"/>
                <a:cs typeface="Calibri"/>
              </a:rPr>
              <a:t>° out of phase with </a:t>
            </a:r>
            <a:r>
              <a:rPr lang="en-US" dirty="0" smtClean="0">
                <a:solidFill>
                  <a:srgbClr val="00B050"/>
                </a:solidFill>
                <a:latin typeface="Calibri"/>
                <a:cs typeface="Calibri"/>
              </a:rPr>
              <a:t>diffracted wave</a:t>
            </a:r>
            <a:r>
              <a:rPr lang="en-US" dirty="0" smtClean="0">
                <a:latin typeface="Calibri"/>
                <a:cs typeface="Calibri"/>
              </a:rPr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1000" y="4260583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F0000"/>
                </a:solidFill>
              </a:rPr>
              <a:t>Surround wave </a:t>
            </a:r>
            <a:r>
              <a:rPr lang="en-US" dirty="0" smtClean="0"/>
              <a:t>in </a:t>
            </a:r>
            <a:r>
              <a:rPr lang="en-US" dirty="0" smtClean="0">
                <a:latin typeface="Calibri"/>
                <a:cs typeface="Calibri"/>
              </a:rPr>
              <a:t>phase with </a:t>
            </a:r>
            <a:r>
              <a:rPr lang="en-US" dirty="0" smtClean="0">
                <a:solidFill>
                  <a:srgbClr val="00B050"/>
                </a:solidFill>
                <a:latin typeface="Calibri"/>
                <a:cs typeface="Calibri"/>
              </a:rPr>
              <a:t>diffracted wave</a:t>
            </a:r>
            <a:r>
              <a:rPr lang="en-US" dirty="0" smtClean="0">
                <a:latin typeface="Calibri"/>
                <a:cs typeface="Calibri"/>
              </a:rPr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29400" y="1742985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tx2"/>
                </a:solidFill>
              </a:rPr>
              <a:t>Particle wave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629400" y="1430277"/>
            <a:ext cx="1648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Surround wave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89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-76200"/>
            <a:ext cx="3691890" cy="22860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5486400" y="152400"/>
            <a:ext cx="1828800" cy="1828800"/>
          </a:xfrm>
          <a:prstGeom prst="ellipse">
            <a:avLst/>
          </a:prstGeom>
          <a:noFill/>
          <a:ln w="15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endCxn id="8" idx="6"/>
          </p:cNvCxnSpPr>
          <p:nvPr/>
        </p:nvCxnSpPr>
        <p:spPr>
          <a:xfrm>
            <a:off x="6400800" y="1066800"/>
            <a:ext cx="9144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400800" y="762000"/>
            <a:ext cx="838200" cy="3048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6"/>
          </p:cNvCxnSpPr>
          <p:nvPr/>
        </p:nvCxnSpPr>
        <p:spPr>
          <a:xfrm flipH="1" flipV="1">
            <a:off x="7239000" y="762000"/>
            <a:ext cx="76200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5486400" y="2286000"/>
            <a:ext cx="1828800" cy="1828800"/>
          </a:xfrm>
          <a:prstGeom prst="ellipse">
            <a:avLst/>
          </a:prstGeom>
          <a:noFill/>
          <a:ln w="15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endCxn id="26" idx="0"/>
          </p:cNvCxnSpPr>
          <p:nvPr/>
        </p:nvCxnSpPr>
        <p:spPr>
          <a:xfrm flipV="1">
            <a:off x="6400800" y="2286000"/>
            <a:ext cx="0" cy="914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6320619" y="1997123"/>
            <a:ext cx="76200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5486400" y="4419600"/>
            <a:ext cx="1828800" cy="1828800"/>
          </a:xfrm>
          <a:prstGeom prst="ellipse">
            <a:avLst/>
          </a:prstGeom>
          <a:noFill/>
          <a:ln w="15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endCxn id="37" idx="4"/>
          </p:cNvCxnSpPr>
          <p:nvPr/>
        </p:nvCxnSpPr>
        <p:spPr>
          <a:xfrm>
            <a:off x="6400800" y="5334000"/>
            <a:ext cx="0" cy="914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6324600" y="5943600"/>
            <a:ext cx="76200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6320619" y="1997123"/>
            <a:ext cx="80181" cy="1203277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6360709" y="5334001"/>
            <a:ext cx="40092" cy="609599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57400"/>
            <a:ext cx="3691890" cy="22860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91000"/>
            <a:ext cx="3691890" cy="2286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391400" y="7620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Diffracted wave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391400" y="457200"/>
            <a:ext cx="1600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Particle wave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06185" y="10668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Surround wave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0" y="2286000"/>
            <a:ext cx="144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Negative</a:t>
            </a:r>
          </a:p>
          <a:p>
            <a:r>
              <a:rPr lang="en-US" dirty="0" smtClean="0"/>
              <a:t>Phase Contrast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810000" y="4419600"/>
            <a:ext cx="144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Positive</a:t>
            </a:r>
          </a:p>
          <a:p>
            <a:r>
              <a:rPr lang="en-US" dirty="0" smtClean="0"/>
              <a:t>Phase Contrast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86200" y="351472"/>
            <a:ext cx="1676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Vector’s length gives its amplitude. Vector’s angle gives its phase.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315200" y="2450068"/>
            <a:ext cx="182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Surround wave </a:t>
            </a:r>
            <a:r>
              <a:rPr lang="en-US" dirty="0" smtClean="0"/>
              <a:t>is rotated by 90</a:t>
            </a:r>
            <a:r>
              <a:rPr lang="en-US" dirty="0" smtClean="0">
                <a:latin typeface="Calibri"/>
                <a:cs typeface="Calibri"/>
              </a:rPr>
              <a:t>° but diffracted wave is untouched.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03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7" grpId="0" animBg="1"/>
      <p:bldP spid="5" grpId="0"/>
      <p:bldP spid="21" grpId="0"/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Condenser annulus and phase ring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33600"/>
            <a:ext cx="8339422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71600" y="5029200"/>
            <a:ext cx="6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Annulus allows more of the condenser aperture to be used 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30552"/>
            <a:ext cx="8350925" cy="2212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424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54" y="1438321"/>
            <a:ext cx="5245209" cy="138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Phase Contrast Plates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96080"/>
            <a:ext cx="3257550" cy="195262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461982"/>
            <a:ext cx="3865128" cy="28208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894"/>
          <a:stretch/>
        </p:blipFill>
        <p:spPr>
          <a:xfrm>
            <a:off x="5964609" y="1383055"/>
            <a:ext cx="3146946" cy="14451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1513" y="1069075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Annulus plate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3657600" y="1069075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Phase plate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2819400" y="2817684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Objective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1295400" y="2828209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Condenser</a:t>
            </a:r>
            <a:endParaRPr lang="en-US" sz="1600" dirty="0"/>
          </a:p>
        </p:txBody>
      </p:sp>
      <p:cxnSp>
        <p:nvCxnSpPr>
          <p:cNvPr id="15" name="Straight Arrow Connector 14"/>
          <p:cNvCxnSpPr>
            <a:stCxn id="6" idx="0"/>
          </p:cNvCxnSpPr>
          <p:nvPr/>
        </p:nvCxnSpPr>
        <p:spPr>
          <a:xfrm flipH="1" flipV="1">
            <a:off x="1149255" y="2828209"/>
            <a:ext cx="784320" cy="106787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4267200" y="2817685"/>
            <a:ext cx="1066800" cy="64429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706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2" t="8110" r="7416" b="5508"/>
          <a:stretch/>
        </p:blipFill>
        <p:spPr>
          <a:xfrm>
            <a:off x="3968285" y="1442119"/>
            <a:ext cx="5156381" cy="31571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get the best contrast?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90600" y="1905000"/>
                <a:ext cx="2476575" cy="846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𝛾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905000"/>
                <a:ext cx="2476575" cy="84619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81000" y="3429000"/>
                <a:ext cx="3429000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In addition to introducing a phase shift, phase plate should attenuate the surround wave. Typically, surround wave is reduced by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  <a:ea typeface="Cambria Math"/>
                      </a:rPr>
                      <m:t>~</m:t>
                    </m:r>
                  </m:oMath>
                </a14:m>
                <a:r>
                  <a:rPr lang="en-US" sz="2000" dirty="0" smtClean="0"/>
                  <a:t> 75%. 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429000"/>
                <a:ext cx="3429000" cy="1631216"/>
              </a:xfrm>
              <a:prstGeom prst="rect">
                <a:avLst/>
              </a:prstGeom>
              <a:blipFill rotWithShape="1">
                <a:blip r:embed="rId4"/>
                <a:stretch>
                  <a:fillRect l="-1957" t="-1873" r="-1957" b="-5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4648200" y="4585649"/>
            <a:ext cx="430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Ratio of diffracted light to surround light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8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28600"/>
            <a:ext cx="5584844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441" y="2133600"/>
            <a:ext cx="2495550" cy="196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228600" y="1313765"/>
            <a:ext cx="2352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Phase plate is usually a part of the objective.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895600" y="4876800"/>
            <a:ext cx="5791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Condenser annulus and phase plate must be properly aligned for optimal imaging. </a:t>
            </a:r>
          </a:p>
          <a:p>
            <a:endParaRPr lang="en-US" dirty="0"/>
          </a:p>
          <a:p>
            <a:r>
              <a:rPr lang="en-US" dirty="0" smtClean="0"/>
              <a:t>Alignment done by observing the phase plate and annulus together in the back focal plane.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53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Negative and Positive Phase Contrast Plates</a:t>
            </a:r>
            <a:endParaRPr lang="en-US" sz="3200" dirty="0"/>
          </a:p>
        </p:txBody>
      </p:sp>
      <p:sp>
        <p:nvSpPr>
          <p:cNvPr id="5" name="Oval 4"/>
          <p:cNvSpPr/>
          <p:nvPr/>
        </p:nvSpPr>
        <p:spPr>
          <a:xfrm>
            <a:off x="2286000" y="1219200"/>
            <a:ext cx="2286000" cy="228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781300" y="1676400"/>
            <a:ext cx="1295400" cy="1371600"/>
          </a:xfrm>
          <a:prstGeom prst="ellipse">
            <a:avLst/>
          </a:prstGeom>
          <a:ln w="1016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609600" y="3962400"/>
            <a:ext cx="3962400" cy="751492"/>
            <a:chOff x="609600" y="3962399"/>
            <a:chExt cx="3962400" cy="751492"/>
          </a:xfrm>
        </p:grpSpPr>
        <p:sp>
          <p:nvSpPr>
            <p:cNvPr id="4" name="Rectangle 3"/>
            <p:cNvSpPr/>
            <p:nvPr/>
          </p:nvSpPr>
          <p:spPr>
            <a:xfrm>
              <a:off x="609600" y="4256691"/>
              <a:ext cx="39624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295400" y="3962400"/>
              <a:ext cx="685800" cy="2942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200400" y="3962399"/>
              <a:ext cx="685800" cy="2942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09600" y="5334000"/>
            <a:ext cx="3962400" cy="609600"/>
            <a:chOff x="609600" y="5029200"/>
            <a:chExt cx="3962400" cy="609600"/>
          </a:xfrm>
        </p:grpSpPr>
        <p:sp>
          <p:nvSpPr>
            <p:cNvPr id="9" name="Rectangle 8"/>
            <p:cNvSpPr/>
            <p:nvPr/>
          </p:nvSpPr>
          <p:spPr>
            <a:xfrm>
              <a:off x="609600" y="5334000"/>
              <a:ext cx="3962400" cy="304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9600" y="5029200"/>
              <a:ext cx="685800" cy="304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81200" y="5029200"/>
              <a:ext cx="1219200" cy="304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886200" y="5029200"/>
              <a:ext cx="685800" cy="304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724400" y="3505200"/>
            <a:ext cx="441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Negative phase contrast</a:t>
            </a:r>
          </a:p>
          <a:p>
            <a:r>
              <a:rPr lang="en-US" dirty="0" smtClean="0"/>
              <a:t>Surround wave travels through more material and is therefore </a:t>
            </a:r>
            <a:r>
              <a:rPr lang="en-US" i="1" dirty="0" smtClean="0"/>
              <a:t>retarded</a:t>
            </a:r>
            <a:r>
              <a:rPr lang="en-US" dirty="0" smtClean="0"/>
              <a:t> in phase. Materials with </a:t>
            </a:r>
            <a:r>
              <a:rPr lang="en-US" i="1" dirty="0" smtClean="0"/>
              <a:t>larger </a:t>
            </a:r>
            <a:r>
              <a:rPr lang="en-US" dirty="0" smtClean="0"/>
              <a:t>OPL appear </a:t>
            </a:r>
            <a:r>
              <a:rPr lang="en-US" i="1" dirty="0" smtClean="0"/>
              <a:t>darker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724400" y="5038635"/>
            <a:ext cx="441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Positive phase contrast</a:t>
            </a:r>
          </a:p>
          <a:p>
            <a:r>
              <a:rPr lang="en-US" dirty="0" smtClean="0"/>
              <a:t>Surround wave travels through less material and is therefore </a:t>
            </a:r>
            <a:r>
              <a:rPr lang="en-US" i="1" dirty="0" smtClean="0"/>
              <a:t>advanced</a:t>
            </a:r>
            <a:r>
              <a:rPr lang="en-US" dirty="0" smtClean="0"/>
              <a:t> in phase. Materials with </a:t>
            </a:r>
            <a:r>
              <a:rPr lang="en-US" i="1" dirty="0" smtClean="0"/>
              <a:t>larger</a:t>
            </a:r>
            <a:r>
              <a:rPr lang="en-US" dirty="0" smtClean="0"/>
              <a:t> OPL appear </a:t>
            </a:r>
            <a:r>
              <a:rPr lang="en-US" i="1" dirty="0" smtClean="0"/>
              <a:t>brighter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295400" y="3810000"/>
            <a:ext cx="685800" cy="1523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200400" y="3810001"/>
            <a:ext cx="685800" cy="1523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294086" y="5486401"/>
            <a:ext cx="685800" cy="1523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200400" y="5486401"/>
            <a:ext cx="685800" cy="1523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952500" y="3048000"/>
            <a:ext cx="571500" cy="762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628" y="2138065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Absorbing material to reduce amplitude of surround wave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01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 animBg="1"/>
      <p:bldP spid="18" grpId="0" animBg="1"/>
      <p:bldP spid="19" grpId="0" animBg="1"/>
      <p:bldP spid="20" grpId="0" animBg="1"/>
      <p:bldP spid="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Phase contrast is best for thin samples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1459468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Imperfections of phase contrast technique: halo effects and shade-off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97" y="2057400"/>
            <a:ext cx="5334000" cy="40246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77000" y="2286000"/>
            <a:ext cx="2286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Some of the diffracted light enters phase ring and results in halo effect.</a:t>
            </a:r>
          </a:p>
          <a:p>
            <a:endParaRPr lang="en-US" dirty="0"/>
          </a:p>
          <a:p>
            <a:r>
              <a:rPr lang="en-US" dirty="0" smtClean="0"/>
              <a:t>Because of larger diffraction from edges, extended objects have “shade-off” in the interiors.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07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09600" y="1447800"/>
                <a:ext cx="82296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itchFamily="34" charset="0"/>
                  <a:buChar char="•"/>
                </a:pPr>
                <a:r>
                  <a:rPr lang="en-US" dirty="0" smtClean="0"/>
                  <a:t>Cameras and eyes are sensitive to the </a:t>
                </a:r>
                <a:r>
                  <a:rPr lang="en-US" i="1" dirty="0" smtClean="0"/>
                  <a:t>intensity </a:t>
                </a:r>
                <a:r>
                  <a:rPr lang="en-US" dirty="0" smtClean="0"/>
                  <a:t>of light</a:t>
                </a:r>
              </a:p>
              <a:p>
                <a:pPr marL="742950" lvl="1" indent="-2857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𝐼𝑛𝑡𝑒𝑛𝑠𝑖𝑡𝑦</m:t>
                    </m:r>
                    <m:r>
                      <a:rPr lang="en-US" b="0" i="1" smtClean="0">
                        <a:latin typeface="Cambria Math"/>
                      </a:rPr>
                      <m:t> ∝ 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𝐴𝑚𝑝𝑙𝑖𝑡𝑢𝑑𝑒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marL="285750" indent="-285750">
                  <a:buFont typeface="Arial" pitchFamily="34" charset="0"/>
                  <a:buChar char="•"/>
                </a:pPr>
                <a:endParaRPr lang="en-US" dirty="0" smtClean="0"/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US" dirty="0" smtClean="0"/>
                  <a:t>Amplitude of light wave is altered if object absorbs some light</a:t>
                </a:r>
              </a:p>
              <a:p>
                <a:pPr marL="285750" indent="-285750">
                  <a:buFont typeface="Arial" pitchFamily="34" charset="0"/>
                  <a:buChar char="•"/>
                </a:pPr>
                <a:endParaRPr lang="en-US" dirty="0" smtClean="0"/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US" dirty="0" smtClean="0"/>
                  <a:t>Amplitude not altered for transparent objects that absorb little (like cells)</a:t>
                </a:r>
              </a:p>
              <a:p>
                <a:pPr marL="285750" indent="-285750">
                  <a:buFont typeface="Arial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itchFamily="34" charset="0"/>
                  <a:buChar char="•"/>
                </a:pPr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447800"/>
                <a:ext cx="8229600" cy="2308324"/>
              </a:xfrm>
              <a:prstGeom prst="rect">
                <a:avLst/>
              </a:prstGeom>
              <a:blipFill rotWithShape="1">
                <a:blip r:embed="rId3"/>
                <a:stretch>
                  <a:fillRect l="-444" t="-1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Why cells have poor contrast?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924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98"/>
    </mc:Choice>
    <mc:Fallback xmlns="">
      <p:transition spd="slow" advTm="31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phase contrast image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88" y="1600200"/>
            <a:ext cx="8382000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4610100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Bright field image of neuron.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97188" y="4610100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Phase contrast image.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00600" y="51816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Notice the halo effect around the body of the neuron.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4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Reducing unwanted effects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143000"/>
            <a:ext cx="4267200" cy="2018761"/>
          </a:xfr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895600"/>
            <a:ext cx="670455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2400" y="6019800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“Phase contrast microscopy with full numerical aperture illumination,” C. Maurer </a:t>
            </a:r>
            <a:r>
              <a:rPr lang="en-US" sz="1200" i="1" dirty="0" smtClean="0"/>
              <a:t>et al. </a:t>
            </a:r>
            <a:r>
              <a:rPr lang="en-US" sz="1200" dirty="0" smtClean="0"/>
              <a:t> </a:t>
            </a:r>
            <a:r>
              <a:rPr lang="en-US" sz="1200" i="1" dirty="0" smtClean="0"/>
              <a:t>Optics Express</a:t>
            </a:r>
            <a:r>
              <a:rPr lang="en-US" sz="1200" dirty="0" smtClean="0"/>
              <a:t>, </a:t>
            </a:r>
            <a:r>
              <a:rPr lang="en-US" sz="1200" b="1" dirty="0" smtClean="0"/>
              <a:t>16</a:t>
            </a:r>
            <a:r>
              <a:rPr lang="en-US" sz="1200" dirty="0" smtClean="0"/>
              <a:t>, 19821 (2008).</a:t>
            </a:r>
            <a:endParaRPr 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152400" y="1143000"/>
            <a:ext cx="4114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Some of the diffracted light passes through the phase ring (meant only for the surround light).</a:t>
            </a:r>
          </a:p>
          <a:p>
            <a:r>
              <a:rPr lang="en-US" dirty="0" smtClean="0"/>
              <a:t>Fix: attenuate the diffracted light entering the ring.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23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Phase Contrast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62400" y="1600200"/>
                <a:ext cx="4724400" cy="4525963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/>
                  <a:t>Image = interference of  diffracted and surround light</a:t>
                </a:r>
              </a:p>
              <a:p>
                <a:r>
                  <a:rPr lang="en-US" sz="2400" dirty="0" smtClean="0"/>
                  <a:t>With annulus, surround and diffracted light are separate in back focal plane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/>
                        <a:ea typeface="Cambria Math"/>
                      </a:rPr>
                      <m:t>±</m:t>
                    </m:r>
                    <m:f>
                      <m:fPr>
                        <m:type m:val="skw"/>
                        <m:ctrlPr>
                          <a:rPr lang="en-US" sz="240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/>
                            <a:ea typeface="Cambria Math"/>
                          </a:rPr>
                          <m:t>𝜋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 smtClean="0"/>
                  <a:t>  phase shift of surround light gives image that depends on phase of objects</a:t>
                </a:r>
              </a:p>
              <a:p>
                <a:r>
                  <a:rPr lang="en-US" sz="2400" dirty="0" smtClean="0"/>
                  <a:t>Attenuated surround light generates better contrast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62400" y="1600200"/>
                <a:ext cx="4724400" cy="4525963"/>
              </a:xfrm>
              <a:blipFill rotWithShape="1">
                <a:blip r:embed="rId2"/>
                <a:stretch>
                  <a:fillRect l="-1677" t="-1078" r="-2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28800"/>
            <a:ext cx="3605356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724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Differential Interference Contrast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Like phase contrast uses interference to convert phase difference to intensity difference</a:t>
            </a:r>
          </a:p>
          <a:p>
            <a:r>
              <a:rPr lang="en-US" sz="2800" dirty="0" smtClean="0"/>
              <a:t>Interferes pairs of neighboring waves that travel close together through sample</a:t>
            </a:r>
            <a:endParaRPr lang="en-US" sz="2800" dirty="0"/>
          </a:p>
        </p:txBody>
      </p:sp>
      <p:sp>
        <p:nvSpPr>
          <p:cNvPr id="4" name="Oval 3"/>
          <p:cNvSpPr/>
          <p:nvPr/>
        </p:nvSpPr>
        <p:spPr>
          <a:xfrm>
            <a:off x="3733800" y="3733800"/>
            <a:ext cx="533400" cy="1905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05000" y="5867400"/>
            <a:ext cx="3962400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905000" y="6034585"/>
            <a:ext cx="3962400" cy="0"/>
          </a:xfrm>
          <a:prstGeom prst="straightConnector1">
            <a:avLst/>
          </a:prstGeom>
          <a:ln w="317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94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Differential Interference Contrast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Like phase contrast uses interference to convert phase difference to intensity difference</a:t>
            </a:r>
          </a:p>
          <a:p>
            <a:r>
              <a:rPr lang="en-US" sz="2800" dirty="0" smtClean="0"/>
              <a:t>Interferes pairs of neighboring waves that travel close together through sample</a:t>
            </a:r>
            <a:endParaRPr lang="en-US" sz="2800" dirty="0"/>
          </a:p>
        </p:txBody>
      </p:sp>
      <p:sp>
        <p:nvSpPr>
          <p:cNvPr id="4" name="Oval 3"/>
          <p:cNvSpPr/>
          <p:nvPr/>
        </p:nvSpPr>
        <p:spPr>
          <a:xfrm>
            <a:off x="3733800" y="3733800"/>
            <a:ext cx="533400" cy="1905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05000" y="4572000"/>
            <a:ext cx="3962400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905000" y="4739185"/>
            <a:ext cx="3962400" cy="0"/>
          </a:xfrm>
          <a:prstGeom prst="straightConnector1">
            <a:avLst/>
          </a:prstGeom>
          <a:ln w="317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54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Differential Interference Contrast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Like phase contrast uses interference to convert phase difference to intensity difference</a:t>
            </a:r>
          </a:p>
          <a:p>
            <a:r>
              <a:rPr lang="en-US" sz="2800" dirty="0" smtClean="0"/>
              <a:t>Interferes pairs of neighboring waves that travel close together through sample</a:t>
            </a:r>
            <a:endParaRPr lang="en-US" sz="2800" dirty="0"/>
          </a:p>
        </p:txBody>
      </p:sp>
      <p:sp>
        <p:nvSpPr>
          <p:cNvPr id="4" name="Oval 3"/>
          <p:cNvSpPr/>
          <p:nvPr/>
        </p:nvSpPr>
        <p:spPr>
          <a:xfrm>
            <a:off x="3733800" y="3733800"/>
            <a:ext cx="533400" cy="1905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05000" y="5547815"/>
            <a:ext cx="3962400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905000" y="5715000"/>
            <a:ext cx="3962400" cy="0"/>
          </a:xfrm>
          <a:prstGeom prst="straightConnector1">
            <a:avLst/>
          </a:prstGeom>
          <a:ln w="317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3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Differential Interference Contrast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47800"/>
            <a:ext cx="6114288" cy="2590800"/>
          </a:xfrm>
        </p:spPr>
      </p:pic>
      <p:sp>
        <p:nvSpPr>
          <p:cNvPr id="3" name="TextBox 2"/>
          <p:cNvSpPr txBox="1"/>
          <p:nvPr/>
        </p:nvSpPr>
        <p:spPr>
          <a:xfrm>
            <a:off x="1371600" y="4191000"/>
            <a:ext cx="7315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Sensitive to phase gradients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Contrast best along the direction of shear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Objects appear shaded or in pseudo 3D relief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Necessary optics: polarizers and prism beam splitters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/>
              <a:t>Uses full condenser and objective apertures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858000" y="1752600"/>
            <a:ext cx="114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of a red blood cell.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35254" y="2952929"/>
            <a:ext cx="2308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OPD = refractive index difference × thickness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2235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Polarization</a:t>
            </a:r>
            <a:endParaRPr lang="en-US" dirty="0"/>
          </a:p>
        </p:txBody>
      </p:sp>
      <p:pic>
        <p:nvPicPr>
          <p:cNvPr id="7" name="polarization_comp2_50fps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1269" t="14987" r="7649" b="8901"/>
          <a:stretch/>
        </p:blipFill>
        <p:spPr>
          <a:xfrm>
            <a:off x="76200" y="1447801"/>
            <a:ext cx="4648948" cy="3733800"/>
          </a:xfrm>
        </p:spPr>
      </p:pic>
      <p:sp>
        <p:nvSpPr>
          <p:cNvPr id="3" name="TextBox 2"/>
          <p:cNvSpPr txBox="1"/>
          <p:nvPr/>
        </p:nvSpPr>
        <p:spPr>
          <a:xfrm>
            <a:off x="4544704" y="1447800"/>
            <a:ext cx="4267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Polarization of light is perpendicular to direction of propagation.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Light can be linearly polarized if field is oriented in a single direction.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Light can be elliptically polarized if the field direction rotates as the wave propagates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14400" y="5334000"/>
                <a:ext cx="2278060" cy="548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𝑬</m:t>
                        </m:r>
                      </m:e>
                    </m:acc>
                    <m:r>
                      <a:rPr lang="en-US" sz="2400" b="1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𝑬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𝒙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sz="2400" b="1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𝒙</m:t>
                        </m:r>
                      </m:e>
                    </m:acc>
                    <m:r>
                      <a:rPr lang="en-US" sz="2400" b="1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𝑬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𝒚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2400" b="1" dirty="0" smtClean="0"/>
                  <a:t> 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5334000"/>
                <a:ext cx="2278060" cy="54880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938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ircPolarizerized_30fps_comp2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1887" t="13215" r="8714" b="12125"/>
          <a:stretch/>
        </p:blipFill>
        <p:spPr>
          <a:xfrm>
            <a:off x="152400" y="1397190"/>
            <a:ext cx="4501055" cy="363201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Polarization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657600"/>
            <a:ext cx="4019802" cy="28444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44704" y="1447800"/>
            <a:ext cx="4267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Polarization of light is perpendicular to direction of propagation.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Light can be linearly polarized if field is oriented in a single direction.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Light can be elliptically polarized if the field direction rotates as the wave propagates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14400" y="5334000"/>
                <a:ext cx="2278060" cy="548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𝑬</m:t>
                        </m:r>
                      </m:e>
                    </m:acc>
                    <m:r>
                      <a:rPr lang="en-US" sz="2400" b="1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𝑬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𝒙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sz="2400" b="1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𝒙</m:t>
                        </m:r>
                      </m:e>
                    </m:acc>
                    <m:r>
                      <a:rPr lang="en-US" sz="2400" b="1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𝑬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𝒚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2400" b="1" dirty="0" smtClean="0"/>
                  <a:t> 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5334000"/>
                <a:ext cx="2278060" cy="54880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36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Birefringence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648200" y="990600"/>
            <a:ext cx="506900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Wollaston Prism</a:t>
            </a:r>
            <a:endParaRPr lang="en-US" sz="3200" dirty="0"/>
          </a:p>
        </p:txBody>
      </p:sp>
      <p:pic>
        <p:nvPicPr>
          <p:cNvPr id="5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860763"/>
            <a:ext cx="4009652" cy="2263145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1" t="14592" r="22989" b="19576"/>
          <a:stretch/>
        </p:blipFill>
        <p:spPr>
          <a:xfrm>
            <a:off x="141199" y="1213045"/>
            <a:ext cx="4964201" cy="46354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05400" y="4267200"/>
            <a:ext cx="3657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Birefringent</a:t>
            </a:r>
            <a:r>
              <a:rPr lang="en-US" dirty="0" smtClean="0"/>
              <a:t> prism splits light into two orthogonally polarized beams.</a:t>
            </a:r>
          </a:p>
          <a:p>
            <a:endParaRPr lang="en-US" dirty="0"/>
          </a:p>
          <a:p>
            <a:r>
              <a:rPr lang="en-US" dirty="0" smtClean="0"/>
              <a:t>The two beams transverse the sample and are recombined by another prism.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26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78" y="4038600"/>
            <a:ext cx="4282593" cy="26517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593" y="120134"/>
            <a:ext cx="8229600" cy="1143000"/>
          </a:xfrm>
        </p:spPr>
        <p:txBody>
          <a:bodyPr/>
          <a:lstStyle/>
          <a:p>
            <a:r>
              <a:rPr lang="en-US" dirty="0" smtClean="0"/>
              <a:t>Properties of light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78" y="1447800"/>
            <a:ext cx="4288221" cy="26552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44058" y="1266619"/>
                <a:ext cx="1235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𝑦</m:t>
                      </m:r>
                      <m:r>
                        <a:rPr lang="en-US" b="0" i="1" smtClean="0">
                          <a:latin typeface="Cambria Math"/>
                        </a:rPr>
                        <m:t> = </m:t>
                      </m:r>
                      <m:func>
                        <m:func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58" y="1266619"/>
                <a:ext cx="1235979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451285"/>
            <a:ext cx="4282593" cy="26517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949274" y="1268512"/>
                <a:ext cx="15277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𝑦</m:t>
                      </m:r>
                      <m:r>
                        <a:rPr lang="en-US" b="0" i="1" smtClean="0">
                          <a:latin typeface="Cambria Math"/>
                        </a:rPr>
                        <m:t> =0.3</m:t>
                      </m:r>
                      <m:func>
                        <m:func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274" y="1268512"/>
                <a:ext cx="1527726" cy="369332"/>
              </a:xfrm>
              <a:prstGeom prst="rect">
                <a:avLst/>
              </a:prstGeom>
              <a:blipFill rotWithShape="1">
                <a:blip r:embed="rId6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345" y="4038600"/>
            <a:ext cx="4282592" cy="26517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959784" y="3931203"/>
                <a:ext cx="13129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𝑦</m:t>
                      </m:r>
                      <m:r>
                        <a:rPr lang="en-US" b="0" i="1" smtClean="0">
                          <a:latin typeface="Cambria Math"/>
                        </a:rPr>
                        <m:t> =</m:t>
                      </m:r>
                      <m:func>
                        <m:func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784" y="3931203"/>
                <a:ext cx="1312924" cy="369332"/>
              </a:xfrm>
              <a:prstGeom prst="rect">
                <a:avLst/>
              </a:prstGeom>
              <a:blipFill rotWithShape="1"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033548" y="3874969"/>
                <a:ext cx="2168414" cy="4561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𝑦</m:t>
                      </m:r>
                      <m:r>
                        <a:rPr lang="en-US" b="0" i="1" smtClean="0">
                          <a:latin typeface="Cambria Math"/>
                        </a:rPr>
                        <m:t> = </m:t>
                      </m:r>
                      <m:func>
                        <m:func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+</m:t>
                              </m:r>
                              <m:f>
                                <m:fPr>
                                  <m:type m:val="skw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548" y="3874969"/>
                <a:ext cx="2168414" cy="456151"/>
              </a:xfrm>
              <a:prstGeom prst="rect">
                <a:avLst/>
              </a:prstGeom>
              <a:blipFill rotWithShape="1">
                <a:blip r:embed="rId9"/>
                <a:stretch>
                  <a:fillRect t="-120270" r="-25634" b="-18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/>
          <p:cNvCxnSpPr/>
          <p:nvPr/>
        </p:nvCxnSpPr>
        <p:spPr>
          <a:xfrm>
            <a:off x="3840480" y="2057400"/>
            <a:ext cx="76200" cy="41148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611880" y="4648200"/>
            <a:ext cx="0" cy="1524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201962" y="6096000"/>
            <a:ext cx="4099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922776" y="6096000"/>
            <a:ext cx="41148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505200" y="5987534"/>
                <a:ext cx="5374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i="1" smtClean="0">
                          <a:latin typeface="Cambria Math"/>
                          <a:ea typeface="Cambria Math"/>
                        </a:rPr>
                        <m:t>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5987534"/>
                <a:ext cx="537455" cy="369332"/>
              </a:xfrm>
              <a:prstGeom prst="rect">
                <a:avLst/>
              </a:prstGeom>
              <a:blipFill rotWithShape="1">
                <a:blip r:embed="rId10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5943600" y="168806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Intensity difference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906069" y="427886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Color difference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5396234" y="2057400"/>
                <a:ext cx="29397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𝐼𝑛𝑡𝑒𝑛𝑠𝑖𝑡𝑦</m:t>
                      </m:r>
                      <m:r>
                        <a:rPr lang="en-US" i="1">
                          <a:latin typeface="Cambria Math"/>
                        </a:rPr>
                        <m:t> ∝ 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𝐴𝑚𝑝𝑙𝑖𝑡𝑢𝑑𝑒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234" y="2057400"/>
                <a:ext cx="2939779" cy="369332"/>
              </a:xfrm>
              <a:prstGeom prst="rect">
                <a:avLst/>
              </a:prstGeom>
              <a:blipFill rotWithShape="1">
                <a:blip r:embed="rId11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08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  <p:bldP spid="13" grpId="0"/>
      <p:bldP spid="25" grpId="0"/>
      <p:bldP spid="26" grpId="0"/>
      <p:bldP spid="27" grpId="0"/>
      <p:bldP spid="2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DIC: Illumination path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07714" y="5028631"/>
            <a:ext cx="1541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Polarizer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67000" y="5048532"/>
            <a:ext cx="1120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Prism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12230" y="5074797"/>
            <a:ext cx="1541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Condenser lens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3141" y="5058095"/>
            <a:ext cx="1541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 plane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9"/>
          <a:stretch/>
        </p:blipFill>
        <p:spPr bwMode="auto">
          <a:xfrm>
            <a:off x="1143000" y="1752031"/>
            <a:ext cx="5538461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Sun 8"/>
          <p:cNvSpPr/>
          <p:nvPr/>
        </p:nvSpPr>
        <p:spPr>
          <a:xfrm>
            <a:off x="225552" y="3123631"/>
            <a:ext cx="609600" cy="533400"/>
          </a:xfrm>
          <a:prstGeom prst="sun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30352" y="3810000"/>
            <a:ext cx="0" cy="19054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3884" y="5623081"/>
            <a:ext cx="1450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Light source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001494" y="2617268"/>
                <a:ext cx="1905000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Perpendicular polarizations are displaced by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𝑥</m:t>
                    </m:r>
                  </m:oMath>
                </a14:m>
                <a:r>
                  <a:rPr lang="en-US" dirty="0" smtClean="0"/>
                  <a:t> in the sample plane.</a:t>
                </a:r>
              </a:p>
              <a:p>
                <a:endParaRPr lang="en-US" dirty="0"/>
              </a:p>
              <a:p>
                <a:r>
                  <a:rPr lang="en-US" dirty="0" smtClean="0"/>
                  <a:t>Shear distance typically between 0.1 to 1.5 </a:t>
                </a:r>
                <a:r>
                  <a:rPr lang="el-GR" dirty="0" smtClean="0">
                    <a:latin typeface="Calibri"/>
                    <a:cs typeface="Calibri"/>
                  </a:rPr>
                  <a:t>μ</a:t>
                </a:r>
                <a:r>
                  <a:rPr lang="en-US" dirty="0" smtClean="0">
                    <a:latin typeface="Calibri"/>
                    <a:cs typeface="Calibri"/>
                  </a:rPr>
                  <a:t>m depending on objective.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1494" y="2617268"/>
                <a:ext cx="1905000" cy="2862322"/>
              </a:xfrm>
              <a:prstGeom prst="rect">
                <a:avLst/>
              </a:prstGeom>
              <a:blipFill rotWithShape="1">
                <a:blip r:embed="rId3"/>
                <a:stretch>
                  <a:fillRect l="-2885" t="-1064" r="-4167" b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>
            <a:off x="6934200" y="1388660"/>
            <a:ext cx="0" cy="533969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934200" y="1998829"/>
            <a:ext cx="0" cy="515771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681460" y="1928994"/>
            <a:ext cx="1548139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81458" y="2011680"/>
            <a:ext cx="1548139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7010400" y="1470978"/>
                <a:ext cx="5058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1470978"/>
                <a:ext cx="505844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>
          <a:xfrm flipH="1">
            <a:off x="2057400" y="5495087"/>
            <a:ext cx="609600" cy="62531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039036" y="5495088"/>
            <a:ext cx="0" cy="497325"/>
          </a:xfrm>
          <a:prstGeom prst="straightConnector1">
            <a:avLst/>
          </a:prstGeom>
          <a:ln w="25400">
            <a:solidFill>
              <a:srgbClr val="FF11D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150990" y="5743750"/>
            <a:ext cx="493776" cy="0"/>
          </a:xfrm>
          <a:prstGeom prst="straightConnector1">
            <a:avLst/>
          </a:prstGeom>
          <a:ln w="25400">
            <a:solidFill>
              <a:srgbClr val="FFFF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77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DIC: Detection path</a:t>
            </a: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17" y="2514600"/>
            <a:ext cx="8537483" cy="3273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76600" y="1314271"/>
            <a:ext cx="190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Perpendicular polarizations are brought back together.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25471" y="1320632"/>
            <a:ext cx="32851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Unless there exists a phase difference between two polarizations, polarizer blocks light (extinction).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707" y="5796575"/>
            <a:ext cx="1541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 plane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33600" y="5796575"/>
            <a:ext cx="1541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Objective lens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772400" y="5796575"/>
            <a:ext cx="1541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plane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85019" y="5796575"/>
            <a:ext cx="1120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Prism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64541" y="5796575"/>
            <a:ext cx="1541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Polarizer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-76200" y="3772184"/>
                <a:ext cx="5058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200" y="3772184"/>
                <a:ext cx="505844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>
            <a:off x="304800" y="3422881"/>
            <a:ext cx="0" cy="533969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04800" y="4033050"/>
            <a:ext cx="0" cy="515771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323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8600"/>
            <a:ext cx="7169262" cy="2798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2971800" y="457200"/>
            <a:ext cx="505844" cy="1661370"/>
            <a:chOff x="4800600" y="2191961"/>
            <a:chExt cx="505844" cy="1661370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4876800" y="2420561"/>
              <a:ext cx="0" cy="533969"/>
            </a:xfrm>
            <a:prstGeom prst="straightConnector1">
              <a:avLst/>
            </a:prstGeom>
            <a:ln w="222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4876800" y="3337560"/>
              <a:ext cx="0" cy="515771"/>
            </a:xfrm>
            <a:prstGeom prst="straightConnector1">
              <a:avLst/>
            </a:prstGeom>
            <a:ln w="222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4800600" y="2191961"/>
                  <a:ext cx="50584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𝑥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0600" y="2191961"/>
                  <a:ext cx="505844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TextBox 3"/>
          <p:cNvSpPr txBox="1"/>
          <p:nvPr/>
        </p:nvSpPr>
        <p:spPr>
          <a:xfrm>
            <a:off x="2291255" y="3364468"/>
            <a:ext cx="260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Polarizers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838200" y="3053626"/>
            <a:ext cx="1676400" cy="3108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434255" y="3024142"/>
            <a:ext cx="4876800" cy="5249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3400" y="4191000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polarizers crossed (i.e. perpendicular to each other):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Light is blocked if no phase difference between two displaced light paths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With phase difference, light is transmitted to a degree depending on the phase difference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85800" y="228600"/>
            <a:ext cx="152400" cy="2795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311055" y="228600"/>
            <a:ext cx="152400" cy="2795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21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 animBg="1"/>
      <p:bldP spid="2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32" y="226078"/>
            <a:ext cx="7185230" cy="2798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2971800" y="457200"/>
            <a:ext cx="505844" cy="1661370"/>
            <a:chOff x="4800600" y="2191961"/>
            <a:chExt cx="505844" cy="1661370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4876800" y="2420561"/>
              <a:ext cx="0" cy="533969"/>
            </a:xfrm>
            <a:prstGeom prst="straightConnector1">
              <a:avLst/>
            </a:prstGeom>
            <a:ln w="222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4876800" y="3337560"/>
              <a:ext cx="0" cy="515771"/>
            </a:xfrm>
            <a:prstGeom prst="straightConnector1">
              <a:avLst/>
            </a:prstGeom>
            <a:ln w="222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4800600" y="2191961"/>
                  <a:ext cx="50584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𝑥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0600" y="2191961"/>
                  <a:ext cx="505844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TextBox 3"/>
          <p:cNvSpPr txBox="1"/>
          <p:nvPr/>
        </p:nvSpPr>
        <p:spPr>
          <a:xfrm>
            <a:off x="2291255" y="3364468"/>
            <a:ext cx="260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Polarizers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838200" y="3053626"/>
            <a:ext cx="1676400" cy="3108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434255" y="3024142"/>
            <a:ext cx="4876800" cy="5249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85800" y="228600"/>
            <a:ext cx="152400" cy="2795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311055" y="228600"/>
            <a:ext cx="152400" cy="2795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191000" y="1389359"/>
            <a:ext cx="76200" cy="398888"/>
          </a:xfrm>
          <a:prstGeom prst="ellipse">
            <a:avLst/>
          </a:prstGeom>
          <a:solidFill>
            <a:schemeClr val="accent1">
              <a:alpha val="71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33400" y="4191000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polarizers crossed (i.e. perpendicular to each other):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Light is blocked if no phase difference between two displaced light paths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With phase difference, light is transmitted to a degree depending on the phase difference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21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IC_NoSample_comp2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85907"/>
            <a:ext cx="9144000" cy="5667293"/>
          </a:xfrm>
        </p:spPr>
      </p:pic>
      <p:sp>
        <p:nvSpPr>
          <p:cNvPr id="5" name="TextBox 4"/>
          <p:cNvSpPr txBox="1"/>
          <p:nvPr/>
        </p:nvSpPr>
        <p:spPr>
          <a:xfrm>
            <a:off x="226325" y="1524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No phase difference between two sheared polarizations: </a:t>
            </a:r>
          </a:p>
          <a:p>
            <a:pPr algn="ctr"/>
            <a:r>
              <a:rPr lang="en-US" sz="2000" dirty="0"/>
              <a:t>	</a:t>
            </a:r>
            <a:r>
              <a:rPr lang="en-US" sz="2000" dirty="0" smtClean="0"/>
              <a:t>recombined beam is linearly polarized.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19501" y="6096000"/>
                <a:ext cx="2278060" cy="548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𝑬</m:t>
                        </m:r>
                      </m:e>
                    </m:acc>
                    <m:r>
                      <a:rPr lang="en-US" sz="2400" b="1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𝑬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𝒙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sz="2400" b="1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𝒙</m:t>
                        </m:r>
                      </m:e>
                    </m:acc>
                    <m:r>
                      <a:rPr lang="en-US" sz="2400" b="1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𝑬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𝒚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2400" b="1" dirty="0" smtClean="0"/>
                  <a:t> 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01" y="6096000"/>
                <a:ext cx="2278060" cy="54880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3476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D_Index2.5Sample_comp2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885907"/>
            <a:ext cx="9144001" cy="5667293"/>
          </a:xfrm>
        </p:spPr>
      </p:pic>
      <p:sp>
        <p:nvSpPr>
          <p:cNvPr id="5" name="TextBox 4"/>
          <p:cNvSpPr txBox="1"/>
          <p:nvPr/>
        </p:nvSpPr>
        <p:spPr>
          <a:xfrm>
            <a:off x="226325" y="1524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With a phase difference between two sheared polarizations: </a:t>
            </a:r>
          </a:p>
          <a:p>
            <a:pPr algn="ctr"/>
            <a:r>
              <a:rPr lang="en-US" sz="2000" dirty="0"/>
              <a:t>	</a:t>
            </a:r>
            <a:r>
              <a:rPr lang="en-US" sz="2000" dirty="0" smtClean="0"/>
              <a:t>recombined beam is elliptically polarized.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19501" y="6096000"/>
                <a:ext cx="2278060" cy="548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𝑬</m:t>
                        </m:r>
                      </m:e>
                    </m:acc>
                    <m:r>
                      <a:rPr lang="en-US" sz="2400" b="1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𝑬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𝒙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sz="2400" b="1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𝒙</m:t>
                        </m:r>
                      </m:e>
                    </m:acc>
                    <m:r>
                      <a:rPr lang="en-US" sz="2400" b="1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𝑬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𝒚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2400" b="1" dirty="0" smtClean="0"/>
                  <a:t> 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01" y="6096000"/>
                <a:ext cx="2278060" cy="54880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905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" y="838200"/>
            <a:ext cx="9138313" cy="5671407"/>
          </a:xfrm>
        </p:spPr>
      </p:pic>
      <p:sp>
        <p:nvSpPr>
          <p:cNvPr id="5" name="TextBox 4"/>
          <p:cNvSpPr txBox="1"/>
          <p:nvPr/>
        </p:nvSpPr>
        <p:spPr>
          <a:xfrm>
            <a:off x="226325" y="1524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/>
              <a:t>Ellipticity</a:t>
            </a:r>
            <a:r>
              <a:rPr lang="en-US" sz="2000" dirty="0" smtClean="0"/>
              <a:t> of combined beam a function of the optical path difference.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19501" y="6096000"/>
                <a:ext cx="2278060" cy="548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𝑬</m:t>
                        </m:r>
                      </m:e>
                    </m:acc>
                    <m:r>
                      <a:rPr lang="en-US" sz="2400" b="1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𝑬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𝒙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sz="2400" b="1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𝒙</m:t>
                        </m:r>
                      </m:e>
                    </m:acc>
                    <m:r>
                      <a:rPr lang="en-US" sz="2400" b="1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𝑬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𝒚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2400" b="1" dirty="0" smtClean="0"/>
                  <a:t> 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01" y="6096000"/>
                <a:ext cx="2278060" cy="54880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941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72200" y="609600"/>
            <a:ext cx="289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Contrast of image depends on phase difference of the separated polarizations.</a:t>
            </a:r>
          </a:p>
          <a:p>
            <a:endParaRPr lang="en-US" dirty="0"/>
          </a:p>
          <a:p>
            <a:r>
              <a:rPr lang="en-US" dirty="0" smtClean="0"/>
              <a:t>Phase differences occur due to: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Optical path length difference in sample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Alignment of the two prisms and/or polarizer to introduce a “bias”.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7" y="0"/>
            <a:ext cx="5991503" cy="6858000"/>
          </a:xfrm>
        </p:spPr>
      </p:pic>
    </p:spTree>
    <p:extLst>
      <p:ext uri="{BB962C8B-B14F-4D97-AF65-F5344CB8AC3E}">
        <p14:creationId xmlns:p14="http://schemas.microsoft.com/office/powerpoint/2010/main" val="121700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of bias phase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76401"/>
            <a:ext cx="5638800" cy="4174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165" b="40511"/>
          <a:stretch/>
        </p:blipFill>
        <p:spPr>
          <a:xfrm>
            <a:off x="6024562" y="4191000"/>
            <a:ext cx="2352675" cy="20335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91200" y="1496565"/>
            <a:ext cx="2819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Contrast controlled through “bias retardation” or “compensation”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With no bias, no background light gets through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Bias is introduced through sliding one of the prisms or, with a de </a:t>
            </a:r>
            <a:r>
              <a:rPr lang="en-US" sz="1600" dirty="0" err="1" smtClean="0"/>
              <a:t>Senarmont</a:t>
            </a:r>
            <a:r>
              <a:rPr lang="en-US" sz="1600" dirty="0" smtClean="0"/>
              <a:t> compensator, rotating a polarizer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363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Mathematical description of DIC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28600" y="1360565"/>
                <a:ext cx="3505200" cy="8208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𝐸</m:t>
                          </m:r>
                        </m:e>
                      </m:acc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mPr>
                        <m:m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/>
                                  </a:rPr>
                                  <m:t>𝐸</m:t>
                                </m:r>
                              </m:e>
                              <m:sup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/>
                                  </a:rPr>
                                  <m:t>𝑥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𝐸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𝑦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)</m:t>
                            </m:r>
                          </m:e>
                        </m:mr>
                      </m:m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360565"/>
                <a:ext cx="3505200" cy="82080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83442" y="2209800"/>
                <a:ext cx="80999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Different polarizations sheared by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𝑥</m:t>
                    </m:r>
                  </m:oMath>
                </a14:m>
                <a:r>
                  <a:rPr lang="en-US" sz="2400" dirty="0" smtClean="0"/>
                  <a:t> in the sample plane. 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42" y="2209800"/>
                <a:ext cx="8099946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1205" t="-10667" b="-2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33484" y="2823865"/>
                <a:ext cx="8099946" cy="1936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The two paths will experience phase shift from the sample, in the limit of small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𝑥</m:t>
                    </m:r>
                  </m:oMath>
                </a14:m>
                <a:r>
                  <a:rPr lang="en-US" sz="2400" dirty="0" smtClean="0"/>
                  <a:t>:</a:t>
                </a:r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𝜑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sz="2400" i="1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/>
                        <a:ea typeface="Cambria Math"/>
                      </a:rPr>
                      <m:t>= 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𝜑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/>
                        <a:ea typeface="Cambria Math"/>
                      </a:rPr>
                      <m:t>+ </m:t>
                    </m:r>
                    <m:f>
                      <m:f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𝑥</m:t>
                    </m:r>
                    <m:f>
                      <m:fPr>
                        <m:ctrlPr>
                          <a:rPr lang="en-US" sz="240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/>
                            <a:ea typeface="Cambria Math"/>
                          </a:rPr>
                          <m:t>𝜕𝜑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num>
                      <m:den>
                        <m:r>
                          <a:rPr lang="en-US" sz="2400" i="1" smtClean="0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2400" i="1" smtClean="0">
                            <a:latin typeface="Cambria Math"/>
                            <a:ea typeface="Cambria Math"/>
                          </a:rPr>
                          <m:t>𝑥</m:t>
                        </m:r>
                      </m:den>
                    </m:f>
                  </m:oMath>
                </a14:m>
                <a:endParaRPr lang="en-US" sz="2400" dirty="0" smtClean="0"/>
              </a:p>
              <a:p>
                <a:r>
                  <a:rPr lang="en-US" sz="2400" dirty="0" smtClean="0">
                    <a:ea typeface="Cambria Math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/>
                        <a:ea typeface="Cambria Math"/>
                      </a:rPr>
                      <m:t>𝜑</m:t>
                    </m:r>
                    <m:d>
                      <m:dPr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en-US" sz="2400" i="1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den>
                        </m:f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/>
                        <a:ea typeface="Cambria Math"/>
                      </a:rPr>
                      <m:t>= 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𝜑</m:t>
                    </m:r>
                    <m:d>
                      <m:dPr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/>
                        <a:ea typeface="Cambria Math"/>
                      </a:rPr>
                      <m:t>+ </m:t>
                    </m:r>
                    <m:f>
                      <m:fPr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𝑥</m:t>
                    </m:r>
                    <m:f>
                      <m:fPr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𝜕𝜑</m:t>
                        </m:r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𝑦</m:t>
                        </m:r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𝑥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84" y="2823865"/>
                <a:ext cx="8099946" cy="1936428"/>
              </a:xfrm>
              <a:prstGeom prst="rect">
                <a:avLst/>
              </a:prstGeom>
              <a:blipFill rotWithShape="1">
                <a:blip r:embed="rId4"/>
                <a:stretch>
                  <a:fillRect l="-1204" t="-2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47048" y="5025312"/>
                <a:ext cx="6754157" cy="9221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≅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/>
                                      <a:ea typeface="Cambria Math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sz="2400" b="0" i="0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+ ∆</m:t>
                          </m:r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𝜕𝜑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sz="2400" i="1" smtClean="0">
                                  <a:latin typeface="Cambria Math"/>
                                  <a:ea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latin typeface="Cambria Math"/>
                                  <a:ea typeface="Cambria Math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 smtClean="0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r>
                                <a:rPr lang="en-US" sz="2400" i="1" smtClean="0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 smtClean="0">
                                  <a:latin typeface="Cambria Math"/>
                                  <a:ea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latin typeface="Cambria Math"/>
                                  <a:ea typeface="Cambria Math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 smtClean="0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r>
                                <a:rPr lang="en-US" sz="2400" i="1" smtClean="0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48" y="5025312"/>
                <a:ext cx="6754157" cy="92217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449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Ways to achieve high contrast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229600" cy="685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Contrast depends on instrument </a:t>
            </a:r>
            <a:r>
              <a:rPr lang="en-US" i="1" dirty="0" smtClean="0"/>
              <a:t>and </a:t>
            </a:r>
            <a:r>
              <a:rPr lang="en-US" dirty="0" smtClean="0"/>
              <a:t>sample.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81000" y="2332036"/>
            <a:ext cx="4038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Exogenous:</a:t>
            </a:r>
          </a:p>
          <a:p>
            <a:pPr lvl="1"/>
            <a:r>
              <a:rPr lang="en-US" dirty="0" smtClean="0"/>
              <a:t>Staining</a:t>
            </a:r>
          </a:p>
          <a:p>
            <a:pPr lvl="1"/>
            <a:r>
              <a:rPr lang="en-US" dirty="0" smtClean="0"/>
              <a:t>Fluorescent labels</a:t>
            </a:r>
          </a:p>
          <a:p>
            <a:pPr lvl="1"/>
            <a:r>
              <a:rPr lang="en-US" dirty="0" smtClean="0"/>
              <a:t>Scattering labels</a:t>
            </a:r>
          </a:p>
          <a:p>
            <a:pPr lvl="2"/>
            <a:r>
              <a:rPr lang="en-US" dirty="0" smtClean="0"/>
              <a:t>Beads, nanoparticles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69809" y="2332037"/>
            <a:ext cx="4038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Intrinsic:</a:t>
            </a:r>
          </a:p>
          <a:p>
            <a:pPr lvl="1"/>
            <a:r>
              <a:rPr lang="en-US" dirty="0" smtClean="0"/>
              <a:t>Absorption</a:t>
            </a:r>
          </a:p>
          <a:p>
            <a:pPr lvl="1"/>
            <a:r>
              <a:rPr lang="en-US" dirty="0" smtClean="0"/>
              <a:t>Scattering</a:t>
            </a:r>
          </a:p>
          <a:p>
            <a:pPr lvl="1"/>
            <a:r>
              <a:rPr lang="en-US" dirty="0" smtClean="0"/>
              <a:t>Phase shift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8809" y="5181600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/>
              <a:t>For cells and thin tissue samples phase shift is all we have to work with.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67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693"/>
            <a:ext cx="8229600" cy="792707"/>
          </a:xfrm>
        </p:spPr>
        <p:txBody>
          <a:bodyPr/>
          <a:lstStyle/>
          <a:p>
            <a:r>
              <a:rPr lang="en-US" dirty="0" smtClean="0"/>
              <a:t>DIC images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4936935" cy="4171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" y="5467289"/>
            <a:ext cx="464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Gliksman</a:t>
            </a:r>
            <a:r>
              <a:rPr lang="en-US" sz="1400" dirty="0" smtClean="0"/>
              <a:t> </a:t>
            </a:r>
            <a:r>
              <a:rPr lang="en-US" sz="1400" i="1" dirty="0" smtClean="0"/>
              <a:t>et al.</a:t>
            </a:r>
            <a:r>
              <a:rPr lang="en-US" sz="1400" dirty="0" smtClean="0"/>
              <a:t> 1992. </a:t>
            </a:r>
            <a:r>
              <a:rPr lang="en-US" sz="1400" i="1" dirty="0" smtClean="0"/>
              <a:t>J. Cell Biol</a:t>
            </a:r>
            <a:r>
              <a:rPr lang="en-US" sz="1400" dirty="0" smtClean="0"/>
              <a:t>. 119: 1271-1276.</a:t>
            </a:r>
            <a:endParaRPr lang="en-US" sz="1400" dirty="0"/>
          </a:p>
        </p:txBody>
      </p:sp>
      <p:sp>
        <p:nvSpPr>
          <p:cNvPr id="3" name="Rectangle 2"/>
          <p:cNvSpPr/>
          <p:nvPr/>
        </p:nvSpPr>
        <p:spPr>
          <a:xfrm>
            <a:off x="228600" y="4876800"/>
            <a:ext cx="990600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45720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5 </a:t>
            </a:r>
            <a:r>
              <a:rPr lang="el-GR" dirty="0" smtClean="0">
                <a:solidFill>
                  <a:schemeClr val="bg1"/>
                </a:solidFill>
                <a:latin typeface="Calibri"/>
                <a:cs typeface="Calibri"/>
              </a:rPr>
              <a:t>μ</a:t>
            </a:r>
            <a:r>
              <a:rPr lang="en-US" dirty="0" smtClean="0">
                <a:solidFill>
                  <a:schemeClr val="bg1"/>
                </a:solidFill>
                <a:latin typeface="Calibri"/>
                <a:cs typeface="Calibri"/>
              </a:rPr>
              <a:t>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5706" y="4381995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Centriole complex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23900" y="2411104"/>
            <a:ext cx="198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Microtubules</a:t>
            </a:r>
            <a:endParaRPr lang="en-US" b="1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524000" y="2780436"/>
            <a:ext cx="191353" cy="34376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715353" y="2334904"/>
            <a:ext cx="1030406" cy="1524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799" y="836555"/>
            <a:ext cx="3352381" cy="27428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656897"/>
            <a:ext cx="3352381" cy="2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1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Can imaging be quantitative about phase differences?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39899" y="1828800"/>
                <a:ext cx="3346301" cy="795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𝐷𝐼𝐶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 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~ ∆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𝑥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𝜕𝜑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𝑦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99" y="1828800"/>
                <a:ext cx="3346301" cy="79585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876800" y="1995896"/>
                <a:ext cx="3733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𝑃𝐶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 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~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𝜑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𝑦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1995896"/>
                <a:ext cx="3733800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914400" y="3048000"/>
            <a:ext cx="7086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But these relations hold only for pure phase objects or where the phase of the object is not large.</a:t>
            </a:r>
          </a:p>
          <a:p>
            <a:endParaRPr lang="en-US" dirty="0"/>
          </a:p>
          <a:p>
            <a:r>
              <a:rPr lang="en-US" dirty="0" smtClean="0"/>
              <a:t>Many approaches to </a:t>
            </a:r>
            <a:r>
              <a:rPr lang="en-US" i="1" dirty="0" smtClean="0"/>
              <a:t>quantitative</a:t>
            </a:r>
            <a:r>
              <a:rPr lang="en-US" dirty="0" smtClean="0"/>
              <a:t> phase microscopy: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F</a:t>
            </a:r>
            <a:r>
              <a:rPr lang="en-US" dirty="0" smtClean="0"/>
              <a:t>ast Fourier phase microscopy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Phase-dispersion microscopy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Spiral phase contrast microscopy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Optical coherence microscopy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Digital holographic microscopy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98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62400" y="1905000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Can be built into a phase contrast microscope setup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429641"/>
            <a:ext cx="7620000" cy="4361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Spatial light interference microscopy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87"/>
          <a:stretch/>
        </p:blipFill>
        <p:spPr bwMode="auto">
          <a:xfrm>
            <a:off x="1059685" y="1536192"/>
            <a:ext cx="2568654" cy="421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00400" y="60198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Controllable phase delay of surround light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648200" y="5486400"/>
            <a:ext cx="3810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58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295400"/>
            <a:ext cx="4371975" cy="3305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275" y="1295400"/>
            <a:ext cx="4657725" cy="32099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591" y="6478685"/>
            <a:ext cx="9291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http://zeiss-campus.magnet.fsu.edu/articles/basics/contrast.html</a:t>
            </a:r>
          </a:p>
        </p:txBody>
      </p:sp>
    </p:spTree>
    <p:extLst>
      <p:ext uri="{BB962C8B-B14F-4D97-AF65-F5344CB8AC3E}">
        <p14:creationId xmlns:p14="http://schemas.microsoft.com/office/powerpoint/2010/main" val="202851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295400"/>
            <a:ext cx="4371975" cy="3305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275" y="1295400"/>
            <a:ext cx="4657725" cy="32099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591" y="6478685"/>
            <a:ext cx="9291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http://zeiss-campus.magnet.fsu.edu/articles/basics/contrast.html</a:t>
            </a:r>
          </a:p>
        </p:txBody>
      </p:sp>
    </p:spTree>
    <p:extLst>
      <p:ext uri="{BB962C8B-B14F-4D97-AF65-F5344CB8AC3E}">
        <p14:creationId xmlns:p14="http://schemas.microsoft.com/office/powerpoint/2010/main" val="282331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838200"/>
            <a:ext cx="5791200" cy="4501151"/>
          </a:xfrm>
        </p:spPr>
      </p:pic>
      <p:sp>
        <p:nvSpPr>
          <p:cNvPr id="5" name="TextBox 4"/>
          <p:cNvSpPr txBox="1"/>
          <p:nvPr/>
        </p:nvSpPr>
        <p:spPr>
          <a:xfrm>
            <a:off x="914400" y="1524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DIC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14400" y="3581400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Phase contrast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81200" y="53340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Cheek cell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62400" y="53340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Kidney tissue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67400" y="53340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Perisarc</a:t>
            </a:r>
            <a:r>
              <a:rPr lang="en-US" dirty="0" smtClean="0"/>
              <a:t> of hydrozoan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4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When to use phase contrast versus DIC?</a:t>
            </a:r>
            <a:endParaRPr lang="en-US" sz="36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2504412"/>
              </p:ext>
            </p:extLst>
          </p:nvPr>
        </p:nvGraphicFramePr>
        <p:xfrm>
          <a:off x="457200" y="1600200"/>
          <a:ext cx="8229600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Phase Contrast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Imaging thick samples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Good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Imaging</a:t>
                      </a:r>
                      <a:r>
                        <a:rPr lang="en-US" baseline="0" dirty="0" smtClean="0"/>
                        <a:t> with </a:t>
                      </a:r>
                      <a:r>
                        <a:rPr lang="en-US" baseline="0" dirty="0" err="1" smtClean="0"/>
                        <a:t>birefringent</a:t>
                      </a:r>
                      <a:r>
                        <a:rPr lang="en-US" baseline="0" dirty="0" smtClean="0"/>
                        <a:t> materials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Good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Sensitive</a:t>
                      </a:r>
                      <a:r>
                        <a:rPr lang="en-US" baseline="0" dirty="0" smtClean="0"/>
                        <a:t> to sample orientation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Imaging</a:t>
                      </a:r>
                      <a:r>
                        <a:rPr lang="en-US" baseline="0" dirty="0" smtClean="0"/>
                        <a:t> of large phase shifts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Good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334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Websites:</a:t>
            </a:r>
          </a:p>
          <a:p>
            <a:pPr lvl="1"/>
            <a:r>
              <a:rPr lang="en-US" sz="1600" dirty="0">
                <a:hlinkClick r:id="rId2"/>
              </a:rPr>
              <a:t>http://www.microscopyu.com</a:t>
            </a:r>
            <a:r>
              <a:rPr lang="en-US" sz="1600" dirty="0" smtClean="0">
                <a:hlinkClick r:id="rId2"/>
              </a:rPr>
              <a:t>/</a:t>
            </a:r>
            <a:r>
              <a:rPr lang="en-US" sz="1600" dirty="0" smtClean="0"/>
              <a:t> </a:t>
            </a:r>
          </a:p>
          <a:p>
            <a:pPr lvl="1"/>
            <a:r>
              <a:rPr lang="en-US" sz="1600" dirty="0">
                <a:hlinkClick r:id="rId3"/>
              </a:rPr>
              <a:t>http://www.olympusmicro.com</a:t>
            </a:r>
            <a:r>
              <a:rPr lang="en-US" sz="1600" dirty="0" smtClean="0">
                <a:hlinkClick r:id="rId3"/>
              </a:rPr>
              <a:t>/</a:t>
            </a:r>
            <a:r>
              <a:rPr lang="en-US" sz="1600" dirty="0" smtClean="0"/>
              <a:t> </a:t>
            </a:r>
          </a:p>
          <a:p>
            <a:pPr lvl="1"/>
            <a:r>
              <a:rPr lang="en-US" sz="1600" dirty="0">
                <a:hlinkClick r:id="rId4"/>
              </a:rPr>
              <a:t>http://www.leica-microsystems.com/science-lab</a:t>
            </a:r>
            <a:r>
              <a:rPr lang="en-US" sz="1600" dirty="0" smtClean="0">
                <a:hlinkClick r:id="rId4"/>
              </a:rPr>
              <a:t>/</a:t>
            </a:r>
            <a:r>
              <a:rPr lang="en-US" sz="1600" dirty="0" smtClean="0"/>
              <a:t> </a:t>
            </a:r>
            <a:endParaRPr lang="en-US" sz="1800" dirty="0"/>
          </a:p>
          <a:p>
            <a:r>
              <a:rPr lang="en-US" sz="2200" dirty="0" smtClean="0"/>
              <a:t>Labs researching quantitative phase imaging:</a:t>
            </a:r>
          </a:p>
          <a:p>
            <a:pPr lvl="1"/>
            <a:r>
              <a:rPr lang="en-US" sz="1600" dirty="0" smtClean="0"/>
              <a:t>Prof. Colin Sheppard </a:t>
            </a:r>
            <a:r>
              <a:rPr lang="en-US" sz="1600" dirty="0" smtClean="0">
                <a:hlinkClick r:id="rId5"/>
              </a:rPr>
              <a:t>http</a:t>
            </a:r>
            <a:r>
              <a:rPr lang="en-US" sz="1600" dirty="0">
                <a:hlinkClick r:id="rId5"/>
              </a:rPr>
              <a:t>://</a:t>
            </a:r>
            <a:r>
              <a:rPr lang="en-US" sz="1600" dirty="0" smtClean="0">
                <a:hlinkClick r:id="rId5"/>
              </a:rPr>
              <a:t>www.bioeng.nus.edu.sg/optbioimaging/colin/research.asp</a:t>
            </a:r>
            <a:endParaRPr lang="en-US" sz="1600" dirty="0" smtClean="0"/>
          </a:p>
          <a:p>
            <a:pPr lvl="1"/>
            <a:r>
              <a:rPr lang="en-US" sz="1600" dirty="0" smtClean="0"/>
              <a:t>Prof. Gabriel </a:t>
            </a:r>
            <a:r>
              <a:rPr lang="en-US" sz="1600" dirty="0" err="1" smtClean="0"/>
              <a:t>Popescu</a:t>
            </a:r>
            <a:r>
              <a:rPr lang="en-US" sz="1600" dirty="0"/>
              <a:t> </a:t>
            </a:r>
            <a:r>
              <a:rPr lang="en-US" sz="1600" dirty="0">
                <a:hlinkClick r:id="rId6"/>
              </a:rPr>
              <a:t>http://light.ece.illinois.edu</a:t>
            </a:r>
            <a:r>
              <a:rPr lang="en-US" sz="1600" dirty="0" smtClean="0">
                <a:hlinkClick r:id="rId6"/>
              </a:rPr>
              <a:t>/</a:t>
            </a:r>
            <a:endParaRPr lang="en-US" sz="1600" dirty="0" smtClean="0"/>
          </a:p>
          <a:p>
            <a:pPr lvl="1"/>
            <a:r>
              <a:rPr lang="en-US" sz="1600" dirty="0" smtClean="0"/>
              <a:t>Prof. George </a:t>
            </a:r>
            <a:r>
              <a:rPr lang="en-US" sz="1600" dirty="0" err="1" smtClean="0"/>
              <a:t>Barbastathis</a:t>
            </a:r>
            <a:r>
              <a:rPr lang="en-US" sz="1600" dirty="0"/>
              <a:t> </a:t>
            </a:r>
            <a:r>
              <a:rPr lang="en-US" sz="1600" dirty="0">
                <a:hlinkClick r:id="rId7"/>
              </a:rPr>
              <a:t>http://</a:t>
            </a:r>
            <a:r>
              <a:rPr lang="en-US" sz="1600" dirty="0" smtClean="0">
                <a:hlinkClick r:id="rId7"/>
              </a:rPr>
              <a:t>3doptics.mit.edu/website/home</a:t>
            </a:r>
            <a:endParaRPr lang="en-US" sz="1600" dirty="0" smtClean="0"/>
          </a:p>
          <a:p>
            <a:r>
              <a:rPr lang="en-US" sz="2200" dirty="0" smtClean="0"/>
              <a:t>Books:</a:t>
            </a:r>
          </a:p>
          <a:p>
            <a:pPr lvl="1"/>
            <a:r>
              <a:rPr lang="en-US" sz="1600" i="1" dirty="0" smtClean="0"/>
              <a:t>Advanced Light Microscopy</a:t>
            </a:r>
            <a:r>
              <a:rPr lang="en-US" sz="1600" dirty="0" smtClean="0"/>
              <a:t> by M. </a:t>
            </a:r>
            <a:r>
              <a:rPr lang="en-US" sz="1600" dirty="0" err="1" smtClean="0"/>
              <a:t>Pluta</a:t>
            </a:r>
            <a:endParaRPr lang="en-US" sz="1600" dirty="0" smtClean="0"/>
          </a:p>
          <a:p>
            <a:pPr lvl="1"/>
            <a:r>
              <a:rPr lang="en-US" sz="1600" i="1" dirty="0" smtClean="0"/>
              <a:t>Introduction to Optical Microscopy</a:t>
            </a:r>
            <a:r>
              <a:rPr lang="en-US" sz="1600" dirty="0" smtClean="0"/>
              <a:t> by J. Mertz</a:t>
            </a:r>
          </a:p>
          <a:p>
            <a:pPr lvl="1"/>
            <a:r>
              <a:rPr lang="en-US" sz="1600" i="1" dirty="0" smtClean="0"/>
              <a:t>Quantitative Phase Imaging of Cells and Tissues</a:t>
            </a:r>
            <a:r>
              <a:rPr lang="en-US" sz="1600" dirty="0" smtClean="0"/>
              <a:t> by G. </a:t>
            </a:r>
            <a:r>
              <a:rPr lang="en-US" sz="1600" dirty="0" err="1" smtClean="0"/>
              <a:t>Popescu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3805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Phase Objects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791200" y="2133600"/>
                <a:ext cx="3124200" cy="3792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itchFamily="34" charset="0"/>
                  <a:buChar char="•"/>
                </a:pPr>
                <a:r>
                  <a:rPr lang="en-US" dirty="0" smtClean="0"/>
                  <a:t>Phase object introduce phase delay of light depending on:</a:t>
                </a:r>
              </a:p>
              <a:p>
                <a:pPr marL="742950" lvl="1" indent="-285750">
                  <a:buFont typeface="Wingdings" pitchFamily="2" charset="2"/>
                  <a:buChar char="ü"/>
                </a:pPr>
                <a:r>
                  <a:rPr lang="en-US" dirty="0" smtClean="0"/>
                  <a:t>Index of refraction</a:t>
                </a:r>
              </a:p>
              <a:p>
                <a:pPr marL="742950" lvl="1" indent="-285750">
                  <a:buFont typeface="Wingdings" pitchFamily="2" charset="2"/>
                  <a:buChar char="ü"/>
                </a:pPr>
                <a:r>
                  <a:rPr lang="en-US" dirty="0" smtClean="0"/>
                  <a:t>Thickness</a:t>
                </a:r>
              </a:p>
              <a:p>
                <a:pPr lvl="1"/>
                <a:endParaRPr lang="en-US" dirty="0"/>
              </a:p>
              <a:p>
                <a:pPr marL="285750" indent="-28575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refractive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index</m:t>
                    </m:r>
                  </m:oMath>
                </a14:m>
                <a:endParaRPr lang="en-US" b="0" i="0" dirty="0" smtClean="0">
                  <a:latin typeface="Cambria Math"/>
                </a:endParaRPr>
              </a:p>
              <a:p>
                <a:pPr marL="285750" indent="-28575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𝑣𝑎𝑐𝑢𝑢𝑚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𝑚𝑒𝑑𝑖𝑎</m:t>
                            </m:r>
                          </m:sub>
                        </m:sSub>
                      </m:den>
                    </m:f>
                  </m:oMath>
                </a14:m>
                <a:endParaRPr lang="en-US" b="0" i="1" dirty="0" smtClean="0"/>
              </a:p>
              <a:p>
                <a:pPr marL="285750" indent="-28575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𝑣𝑎𝑐𝑢𝑢𝑚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𝑚𝑒𝑑𝑖𝑎</m:t>
                            </m:r>
                          </m:sub>
                        </m:sSub>
                      </m:den>
                    </m:f>
                  </m:oMath>
                </a14:m>
                <a:endParaRPr lang="en-US" i="1" dirty="0" smtClean="0"/>
              </a:p>
              <a:p>
                <a:pPr marL="285750" indent="-285750">
                  <a:buFont typeface="Arial" pitchFamily="34" charset="0"/>
                  <a:buChar char="•"/>
                </a:pPr>
                <a:endParaRPr lang="en-US" i="1" dirty="0"/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US" dirty="0"/>
                  <a:t>Optical path length (OPL):</a:t>
                </a:r>
              </a:p>
              <a:p>
                <a:pPr marL="742950" lvl="1" indent="-28575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𝑂𝑃𝐿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𝑛</m:t>
                    </m:r>
                    <m:r>
                      <a:rPr lang="en-US" i="1">
                        <a:latin typeface="Cambria Math"/>
                      </a:rPr>
                      <m:t> ×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𝑡</m:t>
                    </m:r>
                  </m:oMath>
                </a14:m>
                <a:endParaRPr lang="en-US" dirty="0"/>
              </a:p>
              <a:p>
                <a:endParaRPr lang="en-US" i="1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2133600"/>
                <a:ext cx="3124200" cy="3792448"/>
              </a:xfrm>
              <a:prstGeom prst="rect">
                <a:avLst/>
              </a:prstGeom>
              <a:blipFill rotWithShape="1">
                <a:blip r:embed="rId4"/>
                <a:stretch>
                  <a:fillRect l="-1170" t="-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ndexdif2_comp2_60fps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7749"/>
          <a:stretch/>
        </p:blipFill>
        <p:spPr>
          <a:xfrm>
            <a:off x="76200" y="1760160"/>
            <a:ext cx="5784376" cy="3886200"/>
          </a:xfrm>
        </p:spPr>
      </p:pic>
    </p:spTree>
    <p:extLst>
      <p:ext uri="{BB962C8B-B14F-4D97-AF65-F5344CB8AC3E}">
        <p14:creationId xmlns:p14="http://schemas.microsoft.com/office/powerpoint/2010/main" val="166194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0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20582"/>
            <a:ext cx="3939654" cy="302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10754" y="3887632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Various regions of the brain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796654" y="1034329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From </a:t>
            </a:r>
            <a:r>
              <a:rPr lang="en-US" sz="1200" dirty="0" err="1" smtClean="0"/>
              <a:t>Xie</a:t>
            </a:r>
            <a:r>
              <a:rPr lang="en-US" sz="1200" dirty="0" smtClean="0"/>
              <a:t> </a:t>
            </a:r>
            <a:r>
              <a:rPr lang="en-US" sz="1200" i="1" dirty="0" smtClean="0"/>
              <a:t>et al., </a:t>
            </a:r>
            <a:r>
              <a:rPr lang="en-US" sz="1200" dirty="0" smtClean="0"/>
              <a:t>2012. </a:t>
            </a:r>
            <a:r>
              <a:rPr lang="en-US" sz="1200" i="1" dirty="0" smtClean="0"/>
              <a:t>Optics Express.</a:t>
            </a:r>
            <a:endParaRPr lang="en-US" sz="1200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830818"/>
            <a:ext cx="3619500" cy="306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953000" y="3897868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of smooth muscle cell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62562" y="900406"/>
            <a:ext cx="135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1.361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710309" y="1269738"/>
            <a:ext cx="299966" cy="5489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034034" y="2733053"/>
            <a:ext cx="135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1.357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543550" y="3102385"/>
            <a:ext cx="135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1.361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6096000" y="2334238"/>
            <a:ext cx="381000" cy="76814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439770" y="2084367"/>
            <a:ext cx="846730" cy="64868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90600" y="304800"/>
            <a:ext cx="731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Refractive indices of biological samples</a:t>
            </a:r>
            <a:endParaRPr 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6254087" y="3243833"/>
            <a:ext cx="135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1.359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6629400" y="2486639"/>
            <a:ext cx="133350" cy="76814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90380" y="2137695"/>
            <a:ext cx="135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1.364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6930362" y="1971053"/>
            <a:ext cx="461038" cy="1666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219825" y="903103"/>
            <a:ext cx="135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1.360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6477000" y="1221536"/>
            <a:ext cx="135767" cy="74951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876800" y="4499764"/>
                <a:ext cx="4040914" cy="61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sz="2400" i="1" smtClean="0">
                        <a:latin typeface="Cambria Math"/>
                        <a:ea typeface="Cambria Math"/>
                      </a:rPr>
                      <m:t>𝜑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𝜋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𝑐𝑒𝑙𝑙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𝑚𝑒𝑑𝑖𝑎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𝑡</m:t>
                    </m:r>
                  </m:oMath>
                </a14:m>
                <a:r>
                  <a:rPr lang="en-US" sz="2400" dirty="0" smtClean="0"/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4499764"/>
                <a:ext cx="4040914" cy="61664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097211" y="5661167"/>
                <a:ext cx="7360989" cy="6584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sz="2400" i="1" smtClean="0">
                        <a:latin typeface="Cambria Math"/>
                        <a:ea typeface="Cambria Math"/>
                      </a:rPr>
                      <m:t>𝜑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𝜋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0.5 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𝜇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𝑚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1.360−1.335</m:t>
                        </m:r>
                      </m:e>
                    </m:d>
                    <m:r>
                      <a:rPr lang="en-US" sz="2400" b="0" i="1" smtClean="0">
                        <a:latin typeface="Cambria Math"/>
                        <a:ea typeface="Cambria Math"/>
                      </a:rPr>
                      <m:t>×5 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𝜇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𝑚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=1.57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/>
                        <a:ea typeface="Cambria Math"/>
                      </a:rPr>
                      <m:t>rad</m:t>
                    </m:r>
                    <m:r>
                      <a:rPr lang="en-US" sz="2400" b="0" i="0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90°</m:t>
                    </m:r>
                  </m:oMath>
                </a14:m>
                <a:r>
                  <a:rPr lang="en-US" sz="2400" dirty="0" smtClean="0"/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11" y="5661167"/>
                <a:ext cx="7360989" cy="65845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7410165" y="910699"/>
            <a:ext cx="17338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From </a:t>
            </a:r>
            <a:r>
              <a:rPr lang="en-US" sz="1400" dirty="0" err="1" smtClean="0"/>
              <a:t>Delbridge</a:t>
            </a:r>
            <a:r>
              <a:rPr lang="en-US" sz="1400" dirty="0" smtClean="0"/>
              <a:t>, L.M.D </a:t>
            </a:r>
            <a:r>
              <a:rPr lang="en-US" sz="1400" i="1" dirty="0" smtClean="0"/>
              <a:t>et al. </a:t>
            </a:r>
            <a:r>
              <a:rPr lang="en-US" sz="1400" dirty="0" smtClean="0"/>
              <a:t>2005. </a:t>
            </a:r>
            <a:r>
              <a:rPr lang="en-US" sz="1400" i="1" dirty="0" err="1" smtClean="0"/>
              <a:t>Cytometry</a:t>
            </a:r>
            <a:r>
              <a:rPr lang="en-US" sz="1400" i="1" dirty="0" smtClean="0"/>
              <a:t> Part A.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66939" y="4577254"/>
                <a:ext cx="40598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𝑂𝑃𝐿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= 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𝑐𝑒𝑙𝑙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𝑚𝑒𝑑𝑖𝑎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𝑡</m:t>
                    </m:r>
                  </m:oMath>
                </a14:m>
                <a:r>
                  <a:rPr lang="en-US" sz="2400" dirty="0" smtClean="0"/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39" y="4577254"/>
                <a:ext cx="4059829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300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021159" y="5253335"/>
                <a:ext cx="62453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𝑂𝑃𝐿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=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1.360−1.335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×5 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𝜇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𝑚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=0.125 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𝜇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159" y="5253335"/>
                <a:ext cx="6245363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422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9200" y="4876800"/>
            <a:ext cx="7162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Phase difference between two waves depends on the optical path difference (OPD). </a:t>
            </a:r>
          </a:p>
          <a:p>
            <a:endParaRPr lang="en-US" dirty="0" smtClean="0"/>
          </a:p>
          <a:p>
            <a:r>
              <a:rPr lang="en-US" dirty="0" smtClean="0"/>
              <a:t>Optical path difference = difference in refractive index × distance</a:t>
            </a:r>
            <a:endParaRPr lang="en-US" dirty="0"/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00"/>
            <a:ext cx="7286800" cy="4525963"/>
          </a:xfrm>
        </p:spPr>
      </p:pic>
    </p:spTree>
    <p:extLst>
      <p:ext uri="{BB962C8B-B14F-4D97-AF65-F5344CB8AC3E}">
        <p14:creationId xmlns:p14="http://schemas.microsoft.com/office/powerpoint/2010/main" val="240450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12" y="1905000"/>
            <a:ext cx="7453576" cy="4762367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How to observe phase changes?</a:t>
            </a:r>
            <a:endParaRPr lang="en-US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1560839" y="1066120"/>
            <a:ext cx="586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Must convert difference in phase to amplitude.</a:t>
            </a:r>
            <a:endParaRPr lang="en-US" dirty="0"/>
          </a:p>
        </p:txBody>
      </p:sp>
      <p:sp>
        <p:nvSpPr>
          <p:cNvPr id="13" name="Bent-Up Arrow 12"/>
          <p:cNvSpPr/>
          <p:nvPr/>
        </p:nvSpPr>
        <p:spPr>
          <a:xfrm>
            <a:off x="4533900" y="4664859"/>
            <a:ext cx="228600" cy="533400"/>
          </a:xfrm>
          <a:prstGeom prst="bent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Bent-Up Arrow 13"/>
          <p:cNvSpPr/>
          <p:nvPr/>
        </p:nvSpPr>
        <p:spPr>
          <a:xfrm flipV="1">
            <a:off x="4533900" y="3388483"/>
            <a:ext cx="225552" cy="530352"/>
          </a:xfrm>
          <a:prstGeom prst="bent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lus 14"/>
          <p:cNvSpPr/>
          <p:nvPr/>
        </p:nvSpPr>
        <p:spPr>
          <a:xfrm>
            <a:off x="4533900" y="4073652"/>
            <a:ext cx="381000" cy="38100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qual 15"/>
          <p:cNvSpPr/>
          <p:nvPr/>
        </p:nvSpPr>
        <p:spPr>
          <a:xfrm>
            <a:off x="4914900" y="4073652"/>
            <a:ext cx="419100" cy="3810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47800" y="1435452"/>
            <a:ext cx="617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Solution: sum shifted wave with some reference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5471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4|10|10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8426</TotalTime>
  <Words>2351</Words>
  <Application>Microsoft Office PowerPoint</Application>
  <PresentationFormat>On-screen Show (4:3)</PresentationFormat>
  <Paragraphs>360</Paragraphs>
  <Slides>57</Slides>
  <Notes>0</Notes>
  <HiddenSlides>4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Phase contrast and DIC</vt:lpstr>
      <vt:lpstr>Enhancing contrast: ex post facto</vt:lpstr>
      <vt:lpstr>Why cells have poor contrast?</vt:lpstr>
      <vt:lpstr>Properties of light</vt:lpstr>
      <vt:lpstr>Ways to achieve high contrast</vt:lpstr>
      <vt:lpstr>Phase Objects</vt:lpstr>
      <vt:lpstr>PowerPoint Presentation</vt:lpstr>
      <vt:lpstr>PowerPoint Presentation</vt:lpstr>
      <vt:lpstr>How to observe phase changes?</vt:lpstr>
      <vt:lpstr>Interference</vt:lpstr>
      <vt:lpstr>Phase contrast microscopy</vt:lpstr>
      <vt:lpstr>Light path for bright-field microscopy</vt:lpstr>
      <vt:lpstr>Light path for bright-field microscopy</vt:lpstr>
      <vt:lpstr>Light path for bright-field microscopy</vt:lpstr>
      <vt:lpstr>PowerPoint Presentation</vt:lpstr>
      <vt:lpstr>Superposition of two waves, 90° phase difference</vt:lpstr>
      <vt:lpstr>Superposition of two waves, 90° phase difference</vt:lpstr>
      <vt:lpstr>Phase contrast microscopy</vt:lpstr>
      <vt:lpstr>Phase contrast microscopy</vt:lpstr>
      <vt:lpstr>Phase contrast microscopy</vt:lpstr>
      <vt:lpstr>Phase contrast microscopy</vt:lpstr>
      <vt:lpstr>PowerPoint Presentation</vt:lpstr>
      <vt:lpstr>PowerPoint Presentation</vt:lpstr>
      <vt:lpstr>Condenser annulus and phase ring</vt:lpstr>
      <vt:lpstr>Phase Contrast Plates</vt:lpstr>
      <vt:lpstr>How to get the best contrast?</vt:lpstr>
      <vt:lpstr>PowerPoint Presentation</vt:lpstr>
      <vt:lpstr>Negative and Positive Phase Contrast Plates</vt:lpstr>
      <vt:lpstr>Phase contrast is best for thin samples</vt:lpstr>
      <vt:lpstr>Example of phase contrast image</vt:lpstr>
      <vt:lpstr>Reducing unwanted effects </vt:lpstr>
      <vt:lpstr>Summary of Phase Contrast</vt:lpstr>
      <vt:lpstr>Differential Interference Contrast</vt:lpstr>
      <vt:lpstr>Differential Interference Contrast</vt:lpstr>
      <vt:lpstr>Differential Interference Contrast</vt:lpstr>
      <vt:lpstr>Differential Interference Contrast</vt:lpstr>
      <vt:lpstr>Polarization</vt:lpstr>
      <vt:lpstr>Polarization</vt:lpstr>
      <vt:lpstr>Birefringence</vt:lpstr>
      <vt:lpstr>DIC: Illumination path</vt:lpstr>
      <vt:lpstr>DIC: Detection path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Control of bias phase</vt:lpstr>
      <vt:lpstr>Mathematical description of DIC</vt:lpstr>
      <vt:lpstr>DIC images</vt:lpstr>
      <vt:lpstr>Can imaging be quantitative about phase differences?</vt:lpstr>
      <vt:lpstr>Spatial light interference microscopy</vt:lpstr>
      <vt:lpstr>Recap</vt:lpstr>
      <vt:lpstr>Recap</vt:lpstr>
      <vt:lpstr>PowerPoint Presentation</vt:lpstr>
      <vt:lpstr>When to use phase contrast versus DIC?</vt:lpstr>
      <vt:lpstr>Additional Resources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Phase contrast and DIC</dc:title>
  <dc:creator>Ryan</dc:creator>
  <cp:lastModifiedBy>Ryan</cp:lastModifiedBy>
  <cp:revision>321</cp:revision>
  <dcterms:created xsi:type="dcterms:W3CDTF">2012-03-12T18:25:49Z</dcterms:created>
  <dcterms:modified xsi:type="dcterms:W3CDTF">2013-03-26T19:50:11Z</dcterms:modified>
</cp:coreProperties>
</file>